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70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0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68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82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315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596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40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46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67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77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71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F372-E6FD-4E59-A192-A931D8BCCB8F}" type="datetimeFigureOut">
              <a:rPr lang="de-DE" smtClean="0"/>
              <a:t>07.11.2023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2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4960" y="461554"/>
            <a:ext cx="9083040" cy="1132115"/>
          </a:xfrm>
        </p:spPr>
        <p:txBody>
          <a:bodyPr/>
          <a:lstStyle/>
          <a:p>
            <a:r>
              <a:rPr lang="de-DE" b="1" dirty="0" smtClean="0"/>
              <a:t>71 Das Numerale 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4960" y="1593669"/>
            <a:ext cx="9144000" cy="3916679"/>
          </a:xfrm>
        </p:spPr>
        <p:txBody>
          <a:bodyPr>
            <a:normAutofit fontScale="92500"/>
          </a:bodyPr>
          <a:lstStyle/>
          <a:p>
            <a:pPr algn="l"/>
            <a:r>
              <a:rPr lang="de-DE" sz="3600" b="1" dirty="0" smtClean="0"/>
              <a:t>Kardinalzahlen</a:t>
            </a:r>
            <a:r>
              <a:rPr lang="de-DE" sz="3600" dirty="0" smtClean="0"/>
              <a:t>: null, eins, zwei, …</a:t>
            </a:r>
          </a:p>
          <a:p>
            <a:pPr algn="l"/>
            <a:r>
              <a:rPr lang="de-DE" sz="3600" b="1" dirty="0" smtClean="0"/>
              <a:t>Ordinalzahlen</a:t>
            </a:r>
            <a:r>
              <a:rPr lang="de-DE" sz="3600" dirty="0" smtClean="0"/>
              <a:t>: der erste, der zweite, … der letzte</a:t>
            </a:r>
          </a:p>
          <a:p>
            <a:pPr algn="l"/>
            <a:r>
              <a:rPr lang="de-DE" sz="3600" b="1" dirty="0" smtClean="0"/>
              <a:t>Unbestimmte Zahlwörter</a:t>
            </a:r>
            <a:r>
              <a:rPr lang="de-DE" sz="3600" dirty="0" smtClean="0"/>
              <a:t>: viele, wenige, andere, einzelne, unzählige, ungezählte, …</a:t>
            </a:r>
          </a:p>
          <a:p>
            <a:pPr algn="l"/>
            <a:r>
              <a:rPr lang="de-DE" sz="3600" b="1" dirty="0" smtClean="0"/>
              <a:t>Sonstige Zahlwörter</a:t>
            </a:r>
            <a:r>
              <a:rPr lang="de-DE" sz="3600" dirty="0" smtClean="0"/>
              <a:t>: drittel, dreimal, drittens, dreierlei</a:t>
            </a:r>
          </a:p>
          <a:p>
            <a:pPr algn="l"/>
            <a:r>
              <a:rPr lang="de-DE" sz="3600" dirty="0" smtClean="0">
                <a:solidFill>
                  <a:srgbClr val="FF0000"/>
                </a:solidFill>
              </a:rPr>
              <a:t>Charakterisieren Sie die Unterteilungen!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68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444137"/>
            <a:ext cx="9144000" cy="1567543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72 Numerale als lexikalische Einheit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2011680"/>
            <a:ext cx="9144000" cy="4493623"/>
          </a:xfrm>
        </p:spPr>
        <p:txBody>
          <a:bodyPr>
            <a:normAutofit/>
          </a:bodyPr>
          <a:lstStyle/>
          <a:p>
            <a:r>
              <a:rPr lang="de-DE" dirty="0" smtClean="0"/>
              <a:t>Anders als andere Wortarten, die durch Wortinhalt </a:t>
            </a:r>
            <a:r>
              <a:rPr lang="de-DE" b="1" dirty="0" smtClean="0"/>
              <a:t>und</a:t>
            </a:r>
            <a:r>
              <a:rPr lang="de-DE" dirty="0" smtClean="0"/>
              <a:t> grammatisches Verhalten definiert sind, wird der </a:t>
            </a:r>
            <a:r>
              <a:rPr lang="de-DE" b="1" dirty="0" smtClean="0"/>
              <a:t>Begriff </a:t>
            </a:r>
            <a:r>
              <a:rPr lang="de-DE" dirty="0" smtClean="0"/>
              <a:t>Numerale </a:t>
            </a:r>
            <a:r>
              <a:rPr lang="de-DE" b="1" dirty="0" smtClean="0">
                <a:solidFill>
                  <a:srgbClr val="FF0000"/>
                </a:solidFill>
              </a:rPr>
              <a:t>nur durch seinen Wortinhalt </a:t>
            </a:r>
            <a:r>
              <a:rPr lang="de-DE" b="1" dirty="0" smtClean="0"/>
              <a:t>bestimmt.</a:t>
            </a:r>
          </a:p>
          <a:p>
            <a:r>
              <a:rPr lang="de-DE" dirty="0" smtClean="0"/>
              <a:t>Dem grammatischen Verhalten nach sind Numeralien </a:t>
            </a:r>
            <a:r>
              <a:rPr lang="de-DE" b="1" dirty="0" smtClean="0">
                <a:solidFill>
                  <a:srgbClr val="FF0000"/>
                </a:solidFill>
              </a:rPr>
              <a:t>verschiedenen Wortarten </a:t>
            </a:r>
            <a:r>
              <a:rPr lang="de-DE" b="1" dirty="0" smtClean="0"/>
              <a:t>zuzuordnen!</a:t>
            </a:r>
          </a:p>
          <a:p>
            <a:r>
              <a:rPr lang="de-DE" dirty="0" smtClean="0"/>
              <a:t>-&gt;Adjektive  … Bsp.?</a:t>
            </a:r>
          </a:p>
          <a:p>
            <a:r>
              <a:rPr lang="de-DE" dirty="0" smtClean="0"/>
              <a:t>-&gt; Adverbien </a:t>
            </a:r>
          </a:p>
          <a:p>
            <a:r>
              <a:rPr lang="de-DE" dirty="0" smtClean="0"/>
              <a:t>-&gt; Nomen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d. meisten Zahladjektive unterscheiden sich von der Mehrheit der sonstigen Adjektive: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- sie sind </a:t>
            </a:r>
            <a:r>
              <a:rPr lang="de-DE" sz="2000" b="1" dirty="0" smtClean="0">
                <a:solidFill>
                  <a:srgbClr val="FF0000"/>
                </a:solidFill>
              </a:rPr>
              <a:t>nicht steigerungsfähig </a:t>
            </a:r>
            <a:r>
              <a:rPr lang="de-DE" sz="2000" dirty="0" smtClean="0">
                <a:solidFill>
                  <a:srgbClr val="FF0000"/>
                </a:solidFill>
              </a:rPr>
              <a:t>(die </a:t>
            </a:r>
            <a:r>
              <a:rPr lang="de-DE" sz="2000" i="1" dirty="0" smtClean="0">
                <a:solidFill>
                  <a:srgbClr val="FF0000"/>
                </a:solidFill>
              </a:rPr>
              <a:t>vierte</a:t>
            </a:r>
            <a:r>
              <a:rPr lang="de-DE" sz="2000" dirty="0" smtClean="0">
                <a:solidFill>
                  <a:srgbClr val="FF0000"/>
                </a:solidFill>
              </a:rPr>
              <a:t> Besucherin) </a:t>
            </a:r>
            <a:r>
              <a:rPr lang="de-DE" sz="2000" b="1" dirty="0" smtClean="0">
                <a:solidFill>
                  <a:srgbClr val="FF0000"/>
                </a:solidFill>
              </a:rPr>
              <a:t>außer: viel + wenig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- sie sind </a:t>
            </a:r>
            <a:r>
              <a:rPr lang="de-DE" sz="2000" b="1" dirty="0" smtClean="0">
                <a:solidFill>
                  <a:srgbClr val="FF0000"/>
                </a:solidFill>
              </a:rPr>
              <a:t>nicht deklinierbar </a:t>
            </a:r>
            <a:r>
              <a:rPr lang="de-DE" sz="2000" dirty="0" smtClean="0">
                <a:solidFill>
                  <a:srgbClr val="FF0000"/>
                </a:solidFill>
              </a:rPr>
              <a:t>(den </a:t>
            </a:r>
            <a:r>
              <a:rPr lang="de-DE" sz="2000" i="1" dirty="0" smtClean="0">
                <a:solidFill>
                  <a:srgbClr val="FF0000"/>
                </a:solidFill>
              </a:rPr>
              <a:t>fünf </a:t>
            </a:r>
            <a:r>
              <a:rPr lang="de-DE" sz="2000" dirty="0" smtClean="0">
                <a:solidFill>
                  <a:srgbClr val="FF0000"/>
                </a:solidFill>
              </a:rPr>
              <a:t>Geschwistern, Dativ Plural)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064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73 Das Kardinalzahlwort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93371"/>
            <a:ext cx="10515600" cy="4783592"/>
          </a:xfrm>
        </p:spPr>
        <p:txBody>
          <a:bodyPr>
            <a:normAutofit fontScale="92500"/>
          </a:bodyPr>
          <a:lstStyle/>
          <a:p>
            <a:r>
              <a:rPr lang="de-DE" dirty="0" smtClean="0"/>
              <a:t>Kardinalzahlwörter sind ihrem Verhalten nach </a:t>
            </a:r>
            <a:r>
              <a:rPr lang="de-DE" b="1" dirty="0" smtClean="0"/>
              <a:t>Adjektive</a:t>
            </a:r>
            <a:r>
              <a:rPr lang="de-DE" dirty="0" smtClean="0"/>
              <a:t>. Sie können nominalisiert werden. Teils haben sie ein </a:t>
            </a:r>
            <a:r>
              <a:rPr lang="de-DE" b="1" dirty="0" smtClean="0"/>
              <a:t>Verhalten mit den Pronomen gemeinsam</a:t>
            </a:r>
            <a:r>
              <a:rPr lang="de-DE" dirty="0" smtClean="0"/>
              <a:t>: teils </a:t>
            </a:r>
            <a:r>
              <a:rPr lang="de-DE" b="1" dirty="0" smtClean="0"/>
              <a:t>Stellvertreter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(Viele Katzen waren dort. </a:t>
            </a:r>
            <a:r>
              <a:rPr lang="de-DE" i="1" dirty="0" smtClean="0">
                <a:solidFill>
                  <a:srgbClr val="FF0000"/>
                </a:solidFill>
              </a:rPr>
              <a:t>Drei</a:t>
            </a:r>
            <a:r>
              <a:rPr lang="de-DE" dirty="0" smtClean="0">
                <a:solidFill>
                  <a:srgbClr val="FF0000"/>
                </a:solidFill>
              </a:rPr>
              <a:t> schliefen in einem Körbchen.)</a:t>
            </a:r>
            <a:r>
              <a:rPr lang="de-DE" dirty="0" smtClean="0"/>
              <a:t>, teils </a:t>
            </a:r>
            <a:r>
              <a:rPr lang="de-DE" b="1" dirty="0" smtClean="0"/>
              <a:t>Begleiter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(</a:t>
            </a:r>
            <a:r>
              <a:rPr lang="de-DE" i="1" dirty="0" smtClean="0">
                <a:solidFill>
                  <a:srgbClr val="FF0000"/>
                </a:solidFill>
              </a:rPr>
              <a:t>Drei</a:t>
            </a:r>
            <a:r>
              <a:rPr lang="de-DE" dirty="0" smtClean="0">
                <a:solidFill>
                  <a:srgbClr val="FF0000"/>
                </a:solidFill>
              </a:rPr>
              <a:t> Katzen schliefen.)</a:t>
            </a:r>
          </a:p>
          <a:p>
            <a:r>
              <a:rPr lang="de-DE" dirty="0" smtClean="0"/>
              <a:t>Im Unterschied zu den Pronomen </a:t>
            </a:r>
            <a:r>
              <a:rPr lang="de-DE" b="1" dirty="0" smtClean="0"/>
              <a:t>dulden</a:t>
            </a:r>
            <a:r>
              <a:rPr lang="de-DE" dirty="0" smtClean="0"/>
              <a:t> sie einen </a:t>
            </a:r>
            <a:r>
              <a:rPr lang="de-DE" b="1" dirty="0" smtClean="0"/>
              <a:t>Artikel</a:t>
            </a:r>
            <a:r>
              <a:rPr lang="de-DE" dirty="0" smtClean="0"/>
              <a:t> vor sich. </a:t>
            </a:r>
            <a:r>
              <a:rPr lang="de-DE" dirty="0" smtClean="0">
                <a:solidFill>
                  <a:srgbClr val="FF0000"/>
                </a:solidFill>
              </a:rPr>
              <a:t>(die </a:t>
            </a:r>
            <a:r>
              <a:rPr lang="de-DE" i="1" dirty="0" smtClean="0">
                <a:solidFill>
                  <a:srgbClr val="FF0000"/>
                </a:solidFill>
              </a:rPr>
              <a:t>fünf</a:t>
            </a:r>
            <a:r>
              <a:rPr lang="de-DE" dirty="0" smtClean="0">
                <a:solidFill>
                  <a:srgbClr val="FF0000"/>
                </a:solidFill>
              </a:rPr>
              <a:t> Geschwister)</a:t>
            </a:r>
          </a:p>
          <a:p>
            <a:r>
              <a:rPr lang="de-DE" dirty="0" smtClean="0"/>
              <a:t>Großzahlen = Nomen (mehrere </a:t>
            </a:r>
            <a:r>
              <a:rPr lang="de-DE" b="1" dirty="0" smtClean="0"/>
              <a:t>Millionen</a:t>
            </a:r>
            <a:r>
              <a:rPr lang="de-DE" dirty="0" smtClean="0"/>
              <a:t>, vier </a:t>
            </a:r>
            <a:r>
              <a:rPr lang="de-DE" b="1" dirty="0" smtClean="0"/>
              <a:t>Milliarden</a:t>
            </a:r>
            <a:r>
              <a:rPr lang="de-DE" dirty="0" smtClean="0"/>
              <a:t>)</a:t>
            </a:r>
          </a:p>
          <a:p>
            <a:r>
              <a:rPr lang="de-DE" dirty="0" smtClean="0"/>
              <a:t>Dutzend, dutzend (einige dutzend Stoffmuster -&gt; eine unbestimmte, nicht in Ziffern beschreibbare Anzahl gemeint) </a:t>
            </a:r>
            <a:r>
              <a:rPr lang="de-DE" dirty="0" smtClean="0">
                <a:solidFill>
                  <a:srgbClr val="FF0000"/>
                </a:solidFill>
              </a:rPr>
              <a:t>-&gt;Dutzend ??</a:t>
            </a:r>
          </a:p>
          <a:p>
            <a:r>
              <a:rPr lang="de-DE" dirty="0" smtClean="0"/>
              <a:t>Hundert/hundert, Tausend/tausend: das Tausend, tausend Taler, Hunderte von Sonnenblumen, das erste Hundert, hundert Schrauben </a:t>
            </a:r>
            <a:r>
              <a:rPr lang="de-DE" dirty="0" smtClean="0">
                <a:solidFill>
                  <a:srgbClr val="FF0000"/>
                </a:solidFill>
              </a:rPr>
              <a:t>(Unterschied??)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01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74 Deklination der Kardinalzahlwörter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i="1" dirty="0" smtClean="0"/>
              <a:t>ein, eine, ein </a:t>
            </a:r>
            <a:r>
              <a:rPr lang="de-DE" dirty="0" smtClean="0">
                <a:solidFill>
                  <a:srgbClr val="FF0000"/>
                </a:solidFill>
              </a:rPr>
              <a:t>können</a:t>
            </a:r>
            <a:r>
              <a:rPr lang="de-DE" dirty="0" smtClean="0"/>
              <a:t> </a:t>
            </a:r>
            <a:r>
              <a:rPr lang="de-DE" b="1" dirty="0" smtClean="0"/>
              <a:t>dekliniert</a:t>
            </a:r>
            <a:r>
              <a:rPr lang="de-DE" dirty="0" smtClean="0"/>
              <a:t> werden: vor ein</a:t>
            </a:r>
            <a:r>
              <a:rPr lang="de-DE" i="1" dirty="0" smtClean="0"/>
              <a:t>em </a:t>
            </a:r>
            <a:r>
              <a:rPr lang="de-DE" dirty="0" smtClean="0"/>
              <a:t>Jahr</a:t>
            </a:r>
          </a:p>
          <a:p>
            <a:r>
              <a:rPr lang="de-DE" dirty="0" smtClean="0"/>
              <a:t>Je nach Textzusammenhang „ein“ auch </a:t>
            </a:r>
            <a:r>
              <a:rPr lang="de-DE" b="1" dirty="0" smtClean="0"/>
              <a:t>mit Endung –s, undekliniert</a:t>
            </a:r>
            <a:r>
              <a:rPr lang="de-DE" dirty="0" smtClean="0"/>
              <a:t> (drei </a:t>
            </a:r>
            <a:r>
              <a:rPr lang="de-DE" dirty="0"/>
              <a:t>K</a:t>
            </a:r>
            <a:r>
              <a:rPr lang="de-DE" dirty="0" smtClean="0"/>
              <a:t>omma drei eins) oder als Stellvertreter gebraucht: „Siehst du die drei Rehe?“ – „Ich sehe nur </a:t>
            </a:r>
            <a:r>
              <a:rPr lang="de-DE" i="1" dirty="0" smtClean="0"/>
              <a:t>eins.</a:t>
            </a:r>
            <a:r>
              <a:rPr lang="de-DE" dirty="0" smtClean="0"/>
              <a:t>“</a:t>
            </a:r>
          </a:p>
          <a:p>
            <a:r>
              <a:rPr lang="de-DE" dirty="0" smtClean="0"/>
              <a:t>Außer Großzahlen sind </a:t>
            </a:r>
            <a:r>
              <a:rPr lang="de-DE" b="1" dirty="0" smtClean="0"/>
              <a:t>alle anderen meist undekliniert</a:t>
            </a:r>
            <a:r>
              <a:rPr lang="de-DE" dirty="0" smtClean="0"/>
              <a:t>. Deklinationsendungen finden sich </a:t>
            </a:r>
            <a:r>
              <a:rPr lang="de-DE" b="1" dirty="0" smtClean="0"/>
              <a:t>nur in bestimmten Zusammenhängen</a:t>
            </a:r>
            <a:r>
              <a:rPr lang="de-DE" dirty="0" smtClean="0"/>
              <a:t>: die Wiedergabe zwei</a:t>
            </a:r>
            <a:r>
              <a:rPr lang="de-DE" i="1" dirty="0" smtClean="0"/>
              <a:t>er</a:t>
            </a:r>
            <a:r>
              <a:rPr lang="de-DE" dirty="0" smtClean="0"/>
              <a:t> Äußerungen, zu drei</a:t>
            </a:r>
            <a:r>
              <a:rPr lang="de-DE" i="1" dirty="0" smtClean="0"/>
              <a:t>en</a:t>
            </a:r>
            <a:r>
              <a:rPr lang="de-DE" dirty="0" smtClean="0"/>
              <a:t>, mit vier</a:t>
            </a:r>
            <a:r>
              <a:rPr lang="de-DE" i="1" dirty="0" smtClean="0"/>
              <a:t>en</a:t>
            </a:r>
          </a:p>
          <a:p>
            <a:r>
              <a:rPr lang="de-DE" b="1" dirty="0" smtClean="0"/>
              <a:t>Großzahlen</a:t>
            </a:r>
            <a:r>
              <a:rPr lang="de-DE" dirty="0" smtClean="0"/>
              <a:t> als Nomen </a:t>
            </a:r>
            <a:r>
              <a:rPr lang="de-DE" b="1" dirty="0" smtClean="0"/>
              <a:t>normal dekliniert</a:t>
            </a:r>
            <a:r>
              <a:rPr lang="de-DE" dirty="0" smtClean="0"/>
              <a:t>: Die Kosten  gehen in die </a:t>
            </a:r>
            <a:r>
              <a:rPr lang="de-DE" i="1" dirty="0" smtClean="0"/>
              <a:t>Millionen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44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94005"/>
          </a:xfrm>
        </p:spPr>
        <p:txBody>
          <a:bodyPr/>
          <a:lstStyle/>
          <a:p>
            <a:pPr algn="ctr"/>
            <a:r>
              <a:rPr lang="de-DE" b="1" dirty="0" smtClean="0"/>
              <a:t>75 Das Ordinalzahl-Wort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199" y="2124891"/>
            <a:ext cx="10604863" cy="4052072"/>
          </a:xfrm>
        </p:spPr>
        <p:txBody>
          <a:bodyPr/>
          <a:lstStyle/>
          <a:p>
            <a:r>
              <a:rPr lang="de-DE" dirty="0" smtClean="0"/>
              <a:t>Ordinalzahlen sind der Form nach </a:t>
            </a:r>
            <a:r>
              <a:rPr lang="de-DE" b="1" dirty="0" smtClean="0"/>
              <a:t>Adjektive</a:t>
            </a:r>
            <a:r>
              <a:rPr lang="de-DE" dirty="0" smtClean="0"/>
              <a:t> und werden </a:t>
            </a:r>
            <a:r>
              <a:rPr lang="de-DE" b="1" dirty="0" smtClean="0"/>
              <a:t>wie solche dekliniert</a:t>
            </a:r>
            <a:r>
              <a:rPr lang="de-DE" dirty="0" smtClean="0"/>
              <a:t>:  der zweit</a:t>
            </a:r>
            <a:r>
              <a:rPr lang="de-DE" i="1" dirty="0" smtClean="0"/>
              <a:t>e</a:t>
            </a:r>
            <a:r>
              <a:rPr lang="de-DE" dirty="0" smtClean="0"/>
              <a:t> Tag, am dritt</a:t>
            </a:r>
            <a:r>
              <a:rPr lang="de-DE" i="1" dirty="0" smtClean="0"/>
              <a:t>en </a:t>
            </a:r>
            <a:r>
              <a:rPr lang="de-DE" dirty="0" smtClean="0"/>
              <a:t>Tag (Welcher Kasus?)</a:t>
            </a:r>
          </a:p>
          <a:p>
            <a:endParaRPr lang="de-DE" dirty="0" smtClean="0"/>
          </a:p>
          <a:p>
            <a:r>
              <a:rPr lang="de-DE" dirty="0" smtClean="0"/>
              <a:t>gilt auch für Ordinalzahlen </a:t>
            </a:r>
            <a:r>
              <a:rPr lang="de-DE" b="1" dirty="0" smtClean="0"/>
              <a:t>in Titeln</a:t>
            </a:r>
            <a:r>
              <a:rPr lang="de-DE" dirty="0" smtClean="0"/>
              <a:t>: der Ehemann Elisabeths der Zweit</a:t>
            </a:r>
            <a:r>
              <a:rPr lang="de-DE" i="1" dirty="0" smtClean="0"/>
              <a:t>en</a:t>
            </a:r>
          </a:p>
          <a:p>
            <a:endParaRPr lang="de-DE" i="1" dirty="0" smtClean="0"/>
          </a:p>
          <a:p>
            <a:r>
              <a:rPr lang="de-DE" dirty="0" smtClean="0"/>
              <a:t>wie alle Adjektive </a:t>
            </a:r>
            <a:r>
              <a:rPr lang="de-DE" b="1" dirty="0" smtClean="0"/>
              <a:t>nominalisierbar</a:t>
            </a:r>
            <a:r>
              <a:rPr lang="de-DE" dirty="0" smtClean="0"/>
              <a:t>: Sie war die </a:t>
            </a:r>
            <a:r>
              <a:rPr lang="de-DE" i="1" dirty="0" smtClean="0"/>
              <a:t>Dritte </a:t>
            </a:r>
            <a:r>
              <a:rPr lang="de-DE" dirty="0" smtClean="0"/>
              <a:t>im Bunde. (weitere Beispiele?)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72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76 das unbestimmte Zahlwort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(=unbestimmtes Numerale, unbestimmtes Zahladjektiv, indefinites Numerale)</a:t>
            </a:r>
          </a:p>
          <a:p>
            <a:pPr marL="0" indent="0">
              <a:buNone/>
            </a:pPr>
            <a:r>
              <a:rPr lang="de-DE" sz="3200" dirty="0" smtClean="0"/>
              <a:t>-&gt; sie werden benutzt, wenn Anzahl oder Menge der Wesen, Dinge oder Gedankendinge bezeichnet werden soll, aber der Zahl nach nicht genau bestimmbar ist</a:t>
            </a:r>
            <a:endParaRPr lang="de-DE" sz="3200" dirty="0"/>
          </a:p>
          <a:p>
            <a:pPr marL="0" indent="0">
              <a:buNone/>
            </a:pPr>
            <a:r>
              <a:rPr lang="de-DE" sz="3200" dirty="0" smtClean="0"/>
              <a:t>Nennen Sie Beispiele!</a:t>
            </a:r>
          </a:p>
          <a:p>
            <a:pPr marL="0" indent="0">
              <a:buNone/>
            </a:pPr>
            <a:r>
              <a:rPr lang="de-DE" sz="3200" dirty="0" smtClean="0"/>
              <a:t>-</a:t>
            </a:r>
          </a:p>
          <a:p>
            <a:pPr marL="0" indent="0">
              <a:buNone/>
            </a:pPr>
            <a:r>
              <a:rPr lang="de-DE" sz="3200" dirty="0" smtClean="0"/>
              <a:t>-</a:t>
            </a:r>
          </a:p>
          <a:p>
            <a:pPr marL="0" indent="0">
              <a:buNone/>
            </a:pPr>
            <a:r>
              <a:rPr lang="de-DE" sz="3200" dirty="0"/>
              <a:t>-</a:t>
            </a:r>
            <a:endParaRPr lang="de-DE" sz="3200" dirty="0" smtClean="0"/>
          </a:p>
        </p:txBody>
      </p:sp>
    </p:spTree>
    <p:extLst>
      <p:ext uri="{BB962C8B-B14F-4D97-AF65-F5344CB8AC3E}">
        <p14:creationId xmlns:p14="http://schemas.microsoft.com/office/powerpoint/2010/main" val="18377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77 </a:t>
            </a:r>
            <a:r>
              <a:rPr lang="de-DE" b="1" dirty="0"/>
              <a:t>P</a:t>
            </a:r>
            <a:r>
              <a:rPr lang="de-DE" b="1" dirty="0" smtClean="0"/>
              <a:t>roblem der Abgrenzung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Die </a:t>
            </a:r>
            <a:r>
              <a:rPr lang="de-DE" b="1" dirty="0"/>
              <a:t>Abgrenzung gegen Adjektive </a:t>
            </a:r>
            <a:r>
              <a:rPr lang="de-DE" dirty="0"/>
              <a:t>ist nicht immer eindeutig - je nach Textzusammenhang Zahlwort oder Adjektiv:                                                                              Zehn kamen rechtzeitig, die </a:t>
            </a:r>
            <a:r>
              <a:rPr lang="de-DE" i="1" dirty="0"/>
              <a:t>übrigen</a:t>
            </a:r>
            <a:r>
              <a:rPr lang="de-DE" dirty="0"/>
              <a:t> Gäste verspäteten sich. (</a:t>
            </a:r>
            <a:r>
              <a:rPr lang="de-DE" dirty="0" err="1"/>
              <a:t>unbest</a:t>
            </a:r>
            <a:r>
              <a:rPr lang="de-DE" dirty="0"/>
              <a:t>. Zahlwort)</a:t>
            </a:r>
          </a:p>
          <a:p>
            <a:pPr marL="0" indent="0">
              <a:buNone/>
            </a:pPr>
            <a:r>
              <a:rPr lang="de-DE" dirty="0" smtClean="0"/>
              <a:t>Die Scheibe Brot ist </a:t>
            </a:r>
            <a:r>
              <a:rPr lang="de-DE" i="1" dirty="0"/>
              <a:t>übrig</a:t>
            </a:r>
            <a:r>
              <a:rPr lang="de-DE" dirty="0"/>
              <a:t>. (Adjektiv)</a:t>
            </a:r>
          </a:p>
          <a:p>
            <a:pPr marL="0" indent="0">
              <a:buNone/>
            </a:pPr>
            <a:r>
              <a:rPr lang="de-DE" dirty="0" smtClean="0"/>
              <a:t>-&gt;ebenso die </a:t>
            </a:r>
            <a:r>
              <a:rPr lang="de-DE" b="1" dirty="0" smtClean="0"/>
              <a:t>Abgrenzung </a:t>
            </a:r>
            <a:r>
              <a:rPr lang="de-DE" b="1" dirty="0"/>
              <a:t>gegen Bruchzahlen </a:t>
            </a:r>
            <a:r>
              <a:rPr lang="de-DE" dirty="0"/>
              <a:t>(halb) und </a:t>
            </a:r>
            <a:r>
              <a:rPr lang="de-DE" b="1" dirty="0"/>
              <a:t>gegen Kardinalzahlen </a:t>
            </a:r>
            <a:r>
              <a:rPr lang="de-DE" dirty="0"/>
              <a:t>(beide) </a:t>
            </a:r>
          </a:p>
          <a:p>
            <a:pPr marL="0" indent="0">
              <a:buNone/>
            </a:pPr>
            <a:r>
              <a:rPr lang="de-DE" dirty="0" smtClean="0"/>
              <a:t>Im Unterschied zu den Indefinitpronomen sind die </a:t>
            </a:r>
            <a:r>
              <a:rPr lang="de-DE" dirty="0" smtClean="0">
                <a:solidFill>
                  <a:srgbClr val="FF0000"/>
                </a:solidFill>
              </a:rPr>
              <a:t>unbestimmten Zahlwörter artikelfähig</a:t>
            </a:r>
            <a:r>
              <a:rPr lang="de-DE" dirty="0"/>
              <a:t>:</a:t>
            </a:r>
            <a:r>
              <a:rPr lang="de-DE" dirty="0" smtClean="0"/>
              <a:t>                                                                                                                   </a:t>
            </a:r>
            <a:r>
              <a:rPr lang="de-DE" i="1" dirty="0" smtClean="0"/>
              <a:t>manche</a:t>
            </a:r>
            <a:r>
              <a:rPr lang="de-DE" dirty="0" smtClean="0"/>
              <a:t> Kinder, </a:t>
            </a:r>
            <a:r>
              <a:rPr lang="de-DE" i="1" dirty="0" smtClean="0"/>
              <a:t>einige </a:t>
            </a:r>
            <a:r>
              <a:rPr lang="de-DE" dirty="0" smtClean="0"/>
              <a:t>Kinder (Indefinitpronomen)</a:t>
            </a:r>
          </a:p>
          <a:p>
            <a:pPr marL="0" indent="0">
              <a:buNone/>
            </a:pPr>
            <a:r>
              <a:rPr lang="de-DE" dirty="0" smtClean="0"/>
              <a:t>die </a:t>
            </a:r>
            <a:r>
              <a:rPr lang="de-DE" i="1" dirty="0" smtClean="0"/>
              <a:t>vielen</a:t>
            </a:r>
            <a:r>
              <a:rPr lang="de-DE" dirty="0" smtClean="0"/>
              <a:t> Kinder, die </a:t>
            </a:r>
            <a:r>
              <a:rPr lang="de-DE" i="1" dirty="0" smtClean="0"/>
              <a:t>einzelnen</a:t>
            </a:r>
            <a:r>
              <a:rPr lang="de-DE" dirty="0" smtClean="0"/>
              <a:t> Kinder (unbestimmtes Zahlwort)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967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5443"/>
          </a:xfrm>
        </p:spPr>
        <p:txBody>
          <a:bodyPr>
            <a:noAutofit/>
          </a:bodyPr>
          <a:lstStyle/>
          <a:p>
            <a:r>
              <a:rPr lang="de-DE" sz="4400" b="1" dirty="0" smtClean="0"/>
              <a:t>78 Nominalisierung der unbestimmten Zahlwörter</a:t>
            </a:r>
            <a:endParaRPr lang="de-DE" sz="44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2107474"/>
            <a:ext cx="9144000" cy="3150326"/>
          </a:xfrm>
        </p:spPr>
        <p:txBody>
          <a:bodyPr/>
          <a:lstStyle/>
          <a:p>
            <a:r>
              <a:rPr lang="de-DE" dirty="0" smtClean="0"/>
              <a:t>(ebenfalls im Unterschied zu den Indefinitpronomen)</a:t>
            </a:r>
          </a:p>
          <a:p>
            <a:pPr algn="l"/>
            <a:r>
              <a:rPr lang="de-DE" dirty="0" smtClean="0"/>
              <a:t>Aus dem Tor kamen </a:t>
            </a:r>
            <a:r>
              <a:rPr lang="de-DE" i="1" dirty="0" smtClean="0"/>
              <a:t>unzählige </a:t>
            </a:r>
            <a:r>
              <a:rPr lang="de-DE" dirty="0" smtClean="0"/>
              <a:t>Menschen heraus.                                                  Aus dem Tor kamen </a:t>
            </a:r>
            <a:r>
              <a:rPr lang="de-DE" i="1" dirty="0" smtClean="0"/>
              <a:t>Unzählige</a:t>
            </a:r>
            <a:r>
              <a:rPr lang="de-DE" dirty="0" smtClean="0"/>
              <a:t> heraus.</a:t>
            </a:r>
          </a:p>
          <a:p>
            <a:pPr algn="l"/>
            <a:r>
              <a:rPr lang="de-DE" dirty="0" smtClean="0">
                <a:solidFill>
                  <a:srgbClr val="FF0000"/>
                </a:solidFill>
              </a:rPr>
              <a:t>Von der Nominalisierung ausgenommen sind: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viel, wenig, eine, andere, </a:t>
            </a:r>
          </a:p>
          <a:p>
            <a:pPr algn="l"/>
            <a:r>
              <a:rPr lang="de-DE" dirty="0" smtClean="0">
                <a:solidFill>
                  <a:srgbClr val="FF0000"/>
                </a:solidFill>
              </a:rPr>
              <a:t>+ deren Steigerungsformen und </a:t>
            </a:r>
            <a:r>
              <a:rPr lang="de-DE" dirty="0" err="1" smtClean="0">
                <a:solidFill>
                  <a:srgbClr val="FF0000"/>
                </a:solidFill>
              </a:rPr>
              <a:t>Dekl</a:t>
            </a:r>
            <a:r>
              <a:rPr lang="de-DE" dirty="0" smtClean="0">
                <a:solidFill>
                  <a:srgbClr val="FF0000"/>
                </a:solidFill>
              </a:rPr>
              <a:t>.-Formen!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Konsequenz der Ausnahmen?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5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79 Sonstige Numeralien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2040" y="1690688"/>
            <a:ext cx="10515600" cy="4351338"/>
          </a:xfrm>
        </p:spPr>
        <p:txBody>
          <a:bodyPr/>
          <a:lstStyle/>
          <a:p>
            <a:r>
              <a:rPr lang="de-DE" b="1" dirty="0" smtClean="0"/>
              <a:t>Bruchzahlen</a:t>
            </a:r>
            <a:r>
              <a:rPr lang="de-DE" dirty="0" smtClean="0"/>
              <a:t> (unflektiertes Adjektiv: ein zehntel Kilogramm, als Nomen: ein Zehntel)</a:t>
            </a:r>
          </a:p>
          <a:p>
            <a:r>
              <a:rPr lang="de-DE" b="1" dirty="0" smtClean="0"/>
              <a:t>Gattungszahlwort</a:t>
            </a:r>
            <a:r>
              <a:rPr lang="de-DE" dirty="0" smtClean="0"/>
              <a:t> (zweierlei, dreierlei, vielerlei)</a:t>
            </a:r>
          </a:p>
          <a:p>
            <a:r>
              <a:rPr lang="de-DE" b="1" dirty="0" smtClean="0"/>
              <a:t>Vervielfältigungszahlwort</a:t>
            </a:r>
            <a:r>
              <a:rPr lang="de-DE" dirty="0" smtClean="0"/>
              <a:t> (einmal, zweimal, dreimal, zweifach, dreifach, doppelt, mehrfach)</a:t>
            </a:r>
          </a:p>
          <a:p>
            <a:r>
              <a:rPr lang="de-DE" b="1" dirty="0" smtClean="0"/>
              <a:t>Einteilungszahlwort </a:t>
            </a:r>
            <a:r>
              <a:rPr lang="de-DE" dirty="0" smtClean="0"/>
              <a:t>(erstens, zweitens, drittens, letztens)</a:t>
            </a:r>
          </a:p>
          <a:p>
            <a:endParaRPr lang="de-DE" dirty="0"/>
          </a:p>
          <a:p>
            <a:pPr marL="0" indent="0">
              <a:buNone/>
            </a:pPr>
            <a:endParaRPr lang="de-DE" dirty="0" smtClean="0">
              <a:solidFill>
                <a:srgbClr val="FF000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30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</Words>
  <Application>Microsoft Office PowerPoint</Application>
  <PresentationFormat>Breitbild</PresentationFormat>
  <Paragraphs>58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71 Das Numerale </vt:lpstr>
      <vt:lpstr>72 Numerale als lexikalische Einheit</vt:lpstr>
      <vt:lpstr>73 Das Kardinalzahlwort</vt:lpstr>
      <vt:lpstr>74 Deklination der Kardinalzahlwörter</vt:lpstr>
      <vt:lpstr>75 Das Ordinalzahl-Wort</vt:lpstr>
      <vt:lpstr>76 das unbestimmte Zahlwort</vt:lpstr>
      <vt:lpstr>77 Problem der Abgrenzung</vt:lpstr>
      <vt:lpstr>78 Nominalisierung der unbestimmten Zahlwörter</vt:lpstr>
      <vt:lpstr>79 Sonstige Numeralien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71 Das Numerale</dc:title>
  <dc:creator>User10</dc:creator>
  <cp:lastModifiedBy>User10</cp:lastModifiedBy>
  <cp:revision>53</cp:revision>
  <dcterms:created xsi:type="dcterms:W3CDTF">2022-05-29T12:15:01Z</dcterms:created>
  <dcterms:modified xsi:type="dcterms:W3CDTF">2023-11-07T21:04:30Z</dcterms:modified>
</cp:coreProperties>
</file>