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61" r:id="rId8"/>
    <p:sldId id="259" r:id="rId9"/>
    <p:sldId id="260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758"/>
    <a:srgbClr val="F2F2F2"/>
    <a:srgbClr val="DBB081"/>
    <a:srgbClr val="E1BE97"/>
    <a:srgbClr val="F5C267"/>
    <a:srgbClr val="F9DBA5"/>
    <a:srgbClr val="BDD686"/>
    <a:srgbClr val="E8CCAE"/>
    <a:srgbClr val="FBE2D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0257F-0894-4D79-A177-1D29860DAFB0}" v="1" dt="2023-11-21T20:28:37.4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57506-A744-49A8-B131-502E56F1B5D6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A1B0F-0FF1-435F-8C6C-79E7C72C9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07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6B5C-B344-E2D5-1CD6-EC5470F2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9F19A4-B6AA-07E3-D20B-7D14AFA34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67CDA6-D2AB-6337-0364-DCB84AC9C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1E396-7F57-4501-8B00-4BBBA35C6D37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02503-F46D-BFDA-90C5-8A53DD318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4DE80A-154B-F08C-DFB0-C1E22B1C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48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240B1-34A1-16EA-D724-4069FE6C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B52094-E939-23C3-AF05-4836BBA5E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B25EA5-D479-7D9E-F4A4-8437C9D4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5929-75D9-4CD6-AC6B-F4B49A26B495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BA36C0-5B88-8922-5E09-9F7D8EC5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462CBB-8613-C939-0451-69E4D239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50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F27AF59-FB6B-B725-360F-9A3C0F42BB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74A418F-55DF-2F7B-DEC3-422667C87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361381-A4C0-3A60-BE3E-16ACA79B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83743-2F51-409F-A646-76798BE2406E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E40F63-4A57-4A09-5E92-50C4F087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C5F5E1-5B08-F03B-6914-EEF68F66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535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5D393D-DC21-44C9-B5D6-4556B51B9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A2C450-367C-76AE-6C61-69FBE42CC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C0ED57-753E-F6D6-A57E-32B6E6F2E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B0038-DAC5-42B4-BD93-F700ECB84738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B33DEE-75DB-6A04-AE4B-B1E79109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AB46F6-11FB-E935-165B-F0C0C5414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16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62B62-F347-EBB0-D2AC-636A0942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1C3E06-6B95-DF2F-93B7-F1F52D39A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0D1FCD-3C38-6EF4-7EED-3D9FBFB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7BEA-A4C9-49FE-8784-E3F1EE37FBB7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5DAA21-8F30-E7E8-7E3D-4B733A8C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07A9C-C483-8818-75B8-CFCB4566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55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5B253-0981-E6F4-94E7-9B434FCE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CE09B4-DC2A-636C-FF5F-F9165BA98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A5773D-9B47-5265-5EA9-3EB2433F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414D03-83CD-D2E7-43E5-7C48A5F5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405E-49F4-41D8-BF38-42ECB7DDB434}" type="datetime1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9C903C-7B72-EFAB-E596-88298D252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39A5F6-226E-EACD-84A3-B094AB615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78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E24FB-6DB6-FDEB-073C-680E494BB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8454A6-4B54-5DF8-6910-731DCAB50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E0FA25-14A9-A4A6-A9D1-C8D2072A9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489E3A9-0D3D-908E-F93B-8F96CD4AB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A92BA9-D87D-6AC9-FADE-FC5DEA729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49AD6AD-8F26-07E9-C271-2F8764F52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3BE2C-8B2A-410E-942A-D11307085B78}" type="datetime1">
              <a:rPr lang="de-DE" smtClean="0"/>
              <a:t>08.01.2024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0C5F883-F588-54B4-F899-0E1BB33E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432CE8-E00F-8A62-D3B6-CD3EBE30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49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3A77A-5E21-A0F2-21CD-2893D10C2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A32A18-3E7B-9C9B-73FF-DE16E917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766E-73CE-4DFE-A179-AF94E45FE36D}" type="datetime1">
              <a:rPr lang="de-DE" smtClean="0"/>
              <a:t>08.01.2024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F31454-F178-F983-664C-4EA429B5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CC1B5F-2BEA-1C88-2B55-F4A9EA92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52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CA78B03-C655-8D92-B3B8-B680AC31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C1BE3-9383-421F-9B42-26DA48B0C9C9}" type="datetime1">
              <a:rPr lang="de-DE" smtClean="0"/>
              <a:t>08.01.2024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6AF0BE9-F0AA-EE52-9A9D-D1E07B32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5484AD-B9C4-E118-0ABE-6E4A50F8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69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90F09A-D601-6A96-2EF0-BF89594DE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FEDE51-2D40-41CC-16B3-19D85B9CB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EDACC0-98C5-3231-C758-9FFB87B07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8BA1D9-DCA7-4C29-FE46-8449F478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57A-3255-42DB-99F4-356E9AFF1B07}" type="datetime1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031E4C-EB19-220A-A64B-130517CEB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75BD1A-5834-D0C2-5191-73536C0EB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645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97623-7C73-B102-503E-9DE821EC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C836D9-8AAC-D71C-041E-CAC780932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3F41A4-7402-42F1-630C-19B721CC8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71F4A6-74C3-5F5A-91C6-84AE964B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AF519-D924-4F51-8A70-8E624DD64482}" type="datetime1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AB7942-BF9F-F96E-4910-25B74271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4863CD-4A4D-C84A-B876-1CC53C68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969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E70C2C4-3D9D-50E7-38C8-6A9CFB58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4CDF4C-05F2-06A8-216A-518A1ABD3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A49C85-4D8A-ED02-684F-AE8906713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E70AF-9F17-4271-BB37-F82606E0D377}" type="datetime1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68682A-9639-0508-0018-119AAF352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86441-BC1B-653C-E8C4-C5EB4E975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BF51B-E8CF-4AE1-8E78-4CD017961F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94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9D6C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A51A01-1562-B208-59D4-38D79AA06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 err="1">
                <a:solidFill>
                  <a:srgbClr val="FFFFFF"/>
                </a:solidFill>
                <a:latin typeface="+mn-lt"/>
                <a:ea typeface="+mj-ea"/>
                <a:cs typeface="+mj-cs"/>
              </a:rPr>
              <a:t>Liedvorstellung</a:t>
            </a:r>
            <a:br>
              <a:rPr lang="en-US" sz="4400" dirty="0">
                <a:solidFill>
                  <a:srgbClr val="FFFFFF"/>
                </a:solidFill>
                <a:latin typeface="+mn-lt"/>
              </a:rPr>
            </a:br>
            <a:r>
              <a:rPr lang="en-US" sz="1600" dirty="0">
                <a:solidFill>
                  <a:srgbClr val="FFFFFF"/>
                </a:solidFill>
                <a:latin typeface="+mn-lt"/>
              </a:rPr>
              <a:t>Laura </a:t>
            </a:r>
            <a:r>
              <a:rPr lang="en-US" sz="1600" dirty="0" err="1">
                <a:solidFill>
                  <a:srgbClr val="FFFFFF"/>
                </a:solidFill>
                <a:latin typeface="+mn-lt"/>
              </a:rPr>
              <a:t>Weger</a:t>
            </a:r>
            <a:r>
              <a:rPr lang="en-US" sz="1600" dirty="0">
                <a:solidFill>
                  <a:srgbClr val="FFFFFF"/>
                </a:solidFill>
                <a:latin typeface="+mn-lt"/>
              </a:rPr>
              <a:t> und Wassiliki Keoseoglou</a:t>
            </a:r>
            <a:r>
              <a:rPr lang="en-US" sz="16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 </a:t>
            </a:r>
          </a:p>
        </p:txBody>
      </p:sp>
      <p:pic>
        <p:nvPicPr>
          <p:cNvPr id="4" name="Grafik 3" descr="Ein Bild, das Text enthält.&#10;&#10;Automatisch generierte Beschreibung">
            <a:extLst>
              <a:ext uri="{FF2B5EF4-FFF2-40B4-BE49-F238E27FC236}">
                <a16:creationId xmlns:a16="http://schemas.microsoft.com/office/drawing/2014/main" id="{4BFDDA89-703F-F08F-075E-AEB9B85CD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5499" y="161449"/>
            <a:ext cx="4700265" cy="6535102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B8EC830-F012-E7DB-A63E-49E26681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2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4D3E0E-6497-6E06-F8F8-87F9BB5A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867509"/>
            <a:ext cx="8074815" cy="1003492"/>
          </a:xfrm>
        </p:spPr>
        <p:txBody>
          <a:bodyPr anchor="ctr">
            <a:normAutofit/>
          </a:bodyPr>
          <a:lstStyle/>
          <a:p>
            <a:r>
              <a:rPr lang="de-DE" sz="3200" u="sng" dirty="0">
                <a:latin typeface="Calibri" panose="020F0502020204030204" pitchFamily="34" charset="0"/>
              </a:rPr>
              <a:t>1. Liedanalyse </a:t>
            </a:r>
            <a:br>
              <a:rPr lang="de-DE" sz="3200" dirty="0">
                <a:latin typeface="Calibri" panose="020F0502020204030204" pitchFamily="34" charset="0"/>
              </a:rPr>
            </a:br>
            <a:r>
              <a:rPr lang="de-DE" sz="2400" dirty="0">
                <a:latin typeface="Calibri" panose="020F0502020204030204" pitchFamily="34" charset="0"/>
              </a:rPr>
              <a:t>„Igel Isidor“ von Gerhard Wanker und Maria </a:t>
            </a:r>
            <a:r>
              <a:rPr lang="de-DE" sz="2400" dirty="0" err="1">
                <a:latin typeface="Calibri" panose="020F0502020204030204" pitchFamily="34" charset="0"/>
              </a:rPr>
              <a:t>Schausberger</a:t>
            </a:r>
            <a:endParaRPr lang="de-DE" sz="2400" dirty="0">
              <a:latin typeface="Calibri" panose="020F050202020403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CA5CA-AAED-B1B3-2311-ABBCA546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39" y="2027018"/>
            <a:ext cx="8074815" cy="3783232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de-DE" sz="2400" dirty="0"/>
              <a:t>1.1 Thematische Ausrichtung: inhaltlich außermusikalischer Aspekt</a:t>
            </a:r>
          </a:p>
          <a:p>
            <a:r>
              <a:rPr lang="de-DE" sz="2400" dirty="0"/>
              <a:t>Das Thema „Igel“ gehört zum Alltag der Kinder </a:t>
            </a:r>
          </a:p>
          <a:p>
            <a:r>
              <a:rPr lang="de-DE" sz="2400" dirty="0"/>
              <a:t>Das Lied beschreibt die Eigenschaften und allgemeine Informationen des Igels</a:t>
            </a:r>
          </a:p>
          <a:p>
            <a:r>
              <a:rPr lang="de-DE" sz="2400" dirty="0"/>
              <a:t>Kindgerecht, humorvoll und verständlich</a:t>
            </a:r>
          </a:p>
          <a:p>
            <a:r>
              <a:rPr lang="de-DE" sz="2400" dirty="0"/>
              <a:t>Die Melodie ist prägnant (Refrain) und schwungvoll (Strophe)</a:t>
            </a:r>
          </a:p>
          <a:p>
            <a:r>
              <a:rPr lang="de-DE" sz="2400" dirty="0"/>
              <a:t>Integration mit anderen Fächern:</a:t>
            </a:r>
          </a:p>
          <a:p>
            <a:pPr marL="457200" lvl="1" indent="0">
              <a:buNone/>
            </a:pPr>
            <a:r>
              <a:rPr lang="de-DE" dirty="0"/>
              <a:t>HSU: LB 3: Natur und Umwelt- Tiere, Pflanzen, Lebensräume</a:t>
            </a:r>
          </a:p>
          <a:p>
            <a:pPr marL="457200" lvl="1" indent="0">
              <a:buNone/>
            </a:pPr>
            <a:r>
              <a:rPr lang="de-DE" dirty="0"/>
              <a:t>Kunst: LB 2: Gestaltete Umwelt (Igel aus Kastanien und          Zahnstocher)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  <p:pic>
        <p:nvPicPr>
          <p:cNvPr id="6" name="Grafik 5" descr="Ahornblatt Silhouette">
            <a:extLst>
              <a:ext uri="{FF2B5EF4-FFF2-40B4-BE49-F238E27FC236}">
                <a16:creationId xmlns:a16="http://schemas.microsoft.com/office/drawing/2014/main" id="{44A52B17-77E4-D874-6EEB-5410B0F5B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0585">
            <a:off x="10222640" y="5020424"/>
            <a:ext cx="914400" cy="914400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AC9ACB-BF08-60B8-5C6D-CAA360F3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85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4D3E0E-6497-6E06-F8F8-87F9BB5A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216" y="622436"/>
            <a:ext cx="8074815" cy="672188"/>
          </a:xfrm>
        </p:spPr>
        <p:txBody>
          <a:bodyPr anchor="ctr">
            <a:normAutofit/>
          </a:bodyPr>
          <a:lstStyle/>
          <a:p>
            <a:r>
              <a:rPr lang="de-DE" sz="2400" dirty="0">
                <a:latin typeface="Calibri" panose="020F0502020204030204" pitchFamily="34" charset="0"/>
              </a:rPr>
              <a:t>1.2 Liedstruktur: inhaltich-musikalischer Aspekt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CA5CA-AAED-B1B3-2311-ABBCA546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216" y="1183012"/>
            <a:ext cx="8074815" cy="4255120"/>
          </a:xfrm>
        </p:spPr>
        <p:txBody>
          <a:bodyPr anchor="t">
            <a:normAutofit/>
          </a:bodyPr>
          <a:lstStyle/>
          <a:p>
            <a:endParaRPr lang="de-DE" sz="2400" dirty="0"/>
          </a:p>
          <a:p>
            <a:r>
              <a:rPr lang="de-DE" sz="2400" dirty="0"/>
              <a:t>Zweiteiliger Aufbau mit Strophe und Refrain</a:t>
            </a:r>
          </a:p>
          <a:p>
            <a:r>
              <a:rPr lang="de-DE" sz="2400" dirty="0"/>
              <a:t>Taktart: 4/4-Takt</a:t>
            </a:r>
          </a:p>
          <a:p>
            <a:r>
              <a:rPr lang="de-DE" sz="2400" dirty="0"/>
              <a:t>Ohne Auftakt </a:t>
            </a:r>
          </a:p>
          <a:p>
            <a:r>
              <a:rPr lang="de-DE" sz="2400" dirty="0"/>
              <a:t>Achtelnoten kommen häufig vor </a:t>
            </a:r>
          </a:p>
          <a:p>
            <a:r>
              <a:rPr lang="de-DE" sz="2400" dirty="0"/>
              <a:t>Viertelpausen kommen vor </a:t>
            </a:r>
          </a:p>
          <a:p>
            <a:r>
              <a:rPr lang="de-DE" sz="2400" dirty="0"/>
              <a:t>Reime in den Strophen </a:t>
            </a:r>
          </a:p>
          <a:p>
            <a:r>
              <a:rPr lang="de-DE" sz="2400" dirty="0"/>
              <a:t>Tonart: F-Dur, weil letzter Ton f </a:t>
            </a:r>
          </a:p>
          <a:p>
            <a:pPr marL="0" indent="0">
              <a:buNone/>
            </a:pPr>
            <a:r>
              <a:rPr lang="de-DE" sz="2400" dirty="0"/>
              <a:t>	    und ein b-Vorzeichen </a:t>
            </a:r>
          </a:p>
        </p:txBody>
      </p:sp>
      <p:pic>
        <p:nvPicPr>
          <p:cNvPr id="5" name="Grafik 4" descr="Ahornblatt Silhouette">
            <a:extLst>
              <a:ext uri="{FF2B5EF4-FFF2-40B4-BE49-F238E27FC236}">
                <a16:creationId xmlns:a16="http://schemas.microsoft.com/office/drawing/2014/main" id="{E1B7264D-BE10-C974-4F59-6E0464FE5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0585">
            <a:off x="10222640" y="5020424"/>
            <a:ext cx="914400" cy="914400"/>
          </a:xfrm>
          <a:prstGeom prst="rect">
            <a:avLst/>
          </a:prstGeom>
        </p:spPr>
      </p:pic>
      <p:pic>
        <p:nvPicPr>
          <p:cNvPr id="8" name="Grafik 7" descr="Ein Bild, das Text, Notenblätter, Schrift, Zahl enthält.&#10;&#10;Automatisch generierte Beschreibung">
            <a:extLst>
              <a:ext uri="{FF2B5EF4-FFF2-40B4-BE49-F238E27FC236}">
                <a16:creationId xmlns:a16="http://schemas.microsoft.com/office/drawing/2014/main" id="{053D5A36-D211-808A-2799-0C16BDEF0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55" y="1304717"/>
            <a:ext cx="4567481" cy="3803892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440469-AC5B-585D-7A22-840EC737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2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CA5CA-AAED-B1B3-2311-ABBCA546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1024" y="1156182"/>
            <a:ext cx="5565803" cy="5089922"/>
          </a:xfrm>
        </p:spPr>
        <p:txBody>
          <a:bodyPr anchor="t">
            <a:normAutofit/>
          </a:bodyPr>
          <a:lstStyle/>
          <a:p>
            <a:r>
              <a:rPr lang="de-DE" sz="2400" dirty="0"/>
              <a:t>Größtenteils verläuft die Melodie in Sekundschritte, aber auch größere Sprünge: Quarte (T2), Terz (7/8), Terz (4)</a:t>
            </a:r>
          </a:p>
          <a:p>
            <a:r>
              <a:rPr lang="de-DE" sz="2400" dirty="0"/>
              <a:t>Melodiesequenz: T 5 bis T 6, T 7 bis 8 (Verschiebung um zwei Noten)</a:t>
            </a:r>
          </a:p>
          <a:p>
            <a:r>
              <a:rPr lang="de-DE" sz="2400" dirty="0"/>
              <a:t>Tonumfang c`-h` (weniger als eine Oktave)</a:t>
            </a:r>
          </a:p>
          <a:p>
            <a:r>
              <a:rPr lang="de-DE" sz="2400" dirty="0"/>
              <a:t>Harmonik kommt mit 4 Akkorden aus: </a:t>
            </a:r>
            <a:r>
              <a:rPr lang="de-DE" sz="2400" dirty="0" err="1"/>
              <a:t>Dm</a:t>
            </a:r>
            <a:r>
              <a:rPr lang="de-DE" sz="2400" dirty="0"/>
              <a:t> Gm7 C7 F (4 Wiederholungen)</a:t>
            </a:r>
          </a:p>
          <a:p>
            <a:endParaRPr lang="de-DE" sz="2400" dirty="0"/>
          </a:p>
        </p:txBody>
      </p:sp>
      <p:pic>
        <p:nvPicPr>
          <p:cNvPr id="5" name="Grafik 4" descr="Ahornblatt Silhouette">
            <a:extLst>
              <a:ext uri="{FF2B5EF4-FFF2-40B4-BE49-F238E27FC236}">
                <a16:creationId xmlns:a16="http://schemas.microsoft.com/office/drawing/2014/main" id="{E1B7264D-BE10-C974-4F59-6E0464FE5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0585">
            <a:off x="10222640" y="5020424"/>
            <a:ext cx="914400" cy="914400"/>
          </a:xfrm>
          <a:prstGeom prst="rect">
            <a:avLst/>
          </a:prstGeom>
        </p:spPr>
      </p:pic>
      <p:pic>
        <p:nvPicPr>
          <p:cNvPr id="6" name="Grafik 5" descr="Ein Bild, das Text, Notenblätter, Schrift, Zahl enthält.&#10;&#10;Automatisch generierte Beschreibung">
            <a:extLst>
              <a:ext uri="{FF2B5EF4-FFF2-40B4-BE49-F238E27FC236}">
                <a16:creationId xmlns:a16="http://schemas.microsoft.com/office/drawing/2014/main" id="{DD713C58-674F-95DA-F8F1-D186A02A3A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76" y="1156182"/>
            <a:ext cx="5158648" cy="4296228"/>
          </a:xfrm>
          <a:prstGeom prst="rect">
            <a:avLst/>
          </a:prstGeom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F35C788-27FA-2D7C-BFCD-8AB815B4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89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4D3E0E-6497-6E06-F8F8-87F9BB5A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842556"/>
            <a:ext cx="8074815" cy="672188"/>
          </a:xfrm>
        </p:spPr>
        <p:txBody>
          <a:bodyPr anchor="ctr">
            <a:normAutofit/>
          </a:bodyPr>
          <a:lstStyle/>
          <a:p>
            <a:r>
              <a:rPr lang="de-DE" sz="3200" u="sng" dirty="0">
                <a:latin typeface="Calibri" panose="020F0502020204030204" pitchFamily="34" charset="0"/>
              </a:rPr>
              <a:t>2. Didaktisch-methodische Überlegung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CA5CA-AAED-B1B3-2311-ABBCA546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514745"/>
            <a:ext cx="8074815" cy="42551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sz="2400" dirty="0"/>
              <a:t>2.1 Umgangsmöglichkeiten</a:t>
            </a:r>
          </a:p>
          <a:p>
            <a:endParaRPr lang="de-DE" sz="2400" dirty="0"/>
          </a:p>
          <a:p>
            <a:r>
              <a:rPr lang="de-DE" sz="2400" dirty="0"/>
              <a:t>Zum Lied tanzen und die Geschichte darstellen </a:t>
            </a:r>
          </a:p>
          <a:p>
            <a:r>
              <a:rPr lang="de-DE" sz="2400" dirty="0"/>
              <a:t>Bodypercussion: stampfen und klatschen </a:t>
            </a:r>
          </a:p>
          <a:p>
            <a:r>
              <a:rPr lang="de-DE" sz="2400" dirty="0"/>
              <a:t>Kanonen singen </a:t>
            </a:r>
          </a:p>
          <a:p>
            <a:r>
              <a:rPr lang="de-DE" sz="2400" dirty="0"/>
              <a:t>Begleitsatz mit </a:t>
            </a:r>
            <a:r>
              <a:rPr lang="de-DE" sz="2400" dirty="0" err="1"/>
              <a:t>Boomwhackern</a:t>
            </a:r>
            <a:r>
              <a:rPr lang="de-DE" sz="2400" dirty="0"/>
              <a:t> </a:t>
            </a:r>
          </a:p>
        </p:txBody>
      </p:sp>
      <p:pic>
        <p:nvPicPr>
          <p:cNvPr id="4" name="Grafik 3" descr="Ahornblatt Silhouette">
            <a:extLst>
              <a:ext uri="{FF2B5EF4-FFF2-40B4-BE49-F238E27FC236}">
                <a16:creationId xmlns:a16="http://schemas.microsoft.com/office/drawing/2014/main" id="{731D5BCF-2484-288E-1779-90424CCB5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0585">
            <a:off x="10222640" y="5020424"/>
            <a:ext cx="914400" cy="914400"/>
          </a:xfrm>
          <a:prstGeom prst="rect">
            <a:avLst/>
          </a:prstGeom>
        </p:spPr>
      </p:pic>
      <p:pic>
        <p:nvPicPr>
          <p:cNvPr id="6" name="Grafik 5" descr="Ein Bild, das Text, Screenshot, Farbigkeit, Schreibwaren enthält.&#10;&#10;Automatisch generierte Beschreibung">
            <a:extLst>
              <a:ext uri="{FF2B5EF4-FFF2-40B4-BE49-F238E27FC236}">
                <a16:creationId xmlns:a16="http://schemas.microsoft.com/office/drawing/2014/main" id="{F2E18A4A-663B-CE63-DF3B-AC3385F023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18217" y="1623945"/>
            <a:ext cx="1408859" cy="6858000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A6168A-BF72-6427-08D8-82EE1F52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789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4D3E0E-6497-6E06-F8F8-87F9BB5A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842556"/>
            <a:ext cx="8074815" cy="672188"/>
          </a:xfrm>
        </p:spPr>
        <p:txBody>
          <a:bodyPr anchor="ctr">
            <a:normAutofit/>
          </a:bodyPr>
          <a:lstStyle/>
          <a:p>
            <a:r>
              <a:rPr lang="de-DE" sz="2400" dirty="0">
                <a:latin typeface="Calibri" panose="020F0502020204030204" pitchFamily="34" charset="0"/>
              </a:rPr>
              <a:t>2.2 Fazit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CA5CA-AAED-B1B3-2311-ABBCA546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514745"/>
            <a:ext cx="8074815" cy="4255120"/>
          </a:xfrm>
        </p:spPr>
        <p:txBody>
          <a:bodyPr anchor="t">
            <a:normAutofit/>
          </a:bodyPr>
          <a:lstStyle/>
          <a:p>
            <a:r>
              <a:rPr lang="de-DE" sz="2400" dirty="0"/>
              <a:t>Das Lied ist für die Klassenstufen 3/4 geeignet, weil der Tonumfang bei c` beginnt (aber auch 1/2 passend zum HSU Thema </a:t>
            </a:r>
            <a:r>
              <a:rPr lang="de-DE" sz="2400" i="1" dirty="0"/>
              <a:t>Der Igel</a:t>
            </a:r>
            <a:r>
              <a:rPr lang="de-DE" sz="2400" dirty="0"/>
              <a:t>)</a:t>
            </a:r>
          </a:p>
          <a:p>
            <a:r>
              <a:rPr lang="de-DE" sz="2400" dirty="0"/>
              <a:t>Passend zur Jahreszeit </a:t>
            </a:r>
          </a:p>
          <a:p>
            <a:r>
              <a:rPr lang="de-DE" sz="2400" dirty="0"/>
              <a:t>Lerneffekt (informativer Inhalt)</a:t>
            </a:r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endParaRPr lang="de-DE" sz="2400" dirty="0"/>
          </a:p>
          <a:p>
            <a:endParaRPr lang="de-DE" sz="2400" dirty="0"/>
          </a:p>
        </p:txBody>
      </p:sp>
      <p:pic>
        <p:nvPicPr>
          <p:cNvPr id="4" name="Grafik 3" descr="Ahornblatt Silhouette">
            <a:extLst>
              <a:ext uri="{FF2B5EF4-FFF2-40B4-BE49-F238E27FC236}">
                <a16:creationId xmlns:a16="http://schemas.microsoft.com/office/drawing/2014/main" id="{F4B55AF3-BCC9-5C30-4D29-B3AB4C87A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0585">
            <a:off x="10222640" y="5020424"/>
            <a:ext cx="914400" cy="914400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E7D461-0AE3-045C-A7E4-06633BED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BF51B-E8CF-4AE1-8E78-4CD017961F0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935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rangero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cf6d24-41ea-4d9b-b1b5-7048d4a127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32BE1872A74ED4FB35E7538D1251715" ma:contentTypeVersion="9" ma:contentTypeDescription="Ein neues Dokument erstellen." ma:contentTypeScope="" ma:versionID="0073f688717f93b1f43c346cf2372fa5">
  <xsd:schema xmlns:xsd="http://www.w3.org/2001/XMLSchema" xmlns:xs="http://www.w3.org/2001/XMLSchema" xmlns:p="http://schemas.microsoft.com/office/2006/metadata/properties" xmlns:ns3="91cf6d24-41ea-4d9b-b1b5-7048d4a1274a" xmlns:ns4="b3a47009-e61e-4857-929c-f381dd777ff9" targetNamespace="http://schemas.microsoft.com/office/2006/metadata/properties" ma:root="true" ma:fieldsID="81ed54bacd1b904d212587e075673367" ns3:_="" ns4:_="">
    <xsd:import namespace="91cf6d24-41ea-4d9b-b1b5-7048d4a1274a"/>
    <xsd:import namespace="b3a47009-e61e-4857-929c-f381dd777f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f6d24-41ea-4d9b-b1b5-7048d4a127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a47009-e61e-4857-929c-f381dd777ff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E701D3-F3BD-4B14-BA71-2A86C1CAB5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B50F8D-7909-4534-8EFC-D6E3674A49F4}">
  <ds:schemaRefs>
    <ds:schemaRef ds:uri="http://purl.org/dc/dcmitype/"/>
    <ds:schemaRef ds:uri="91cf6d24-41ea-4d9b-b1b5-7048d4a1274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b3a47009-e61e-4857-929c-f381dd777ff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ADE94B-3D5E-4E95-A639-2E7981DB6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f6d24-41ea-4d9b-b1b5-7048d4a1274a"/>
    <ds:schemaRef ds:uri="b3a47009-e61e-4857-929c-f381dd777f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271</Words>
  <Application>Microsoft Office PowerPoint</Application>
  <PresentationFormat>Breitbild</PresentationFormat>
  <Paragraphs>45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Liedvorstellung Laura Weger und Wassiliki Keoseoglou </vt:lpstr>
      <vt:lpstr>1. Liedanalyse  „Igel Isidor“ von Gerhard Wanker und Maria Schausberger</vt:lpstr>
      <vt:lpstr>1.2 Liedstruktur: inhaltich-musikalischer Aspekt</vt:lpstr>
      <vt:lpstr>PowerPoint-Präsentation</vt:lpstr>
      <vt:lpstr>2. Didaktisch-methodische Überlegung </vt:lpstr>
      <vt:lpstr>2.2 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Liedvorstellung</dc:title>
  <dc:creator>Wassiliki Keoseoglou</dc:creator>
  <cp:lastModifiedBy>wassiliki keoseoglou</cp:lastModifiedBy>
  <cp:revision>12</cp:revision>
  <dcterms:created xsi:type="dcterms:W3CDTF">2023-11-19T15:09:16Z</dcterms:created>
  <dcterms:modified xsi:type="dcterms:W3CDTF">2024-01-08T17:30:09Z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0x010100932BE1872A74ED4FB35E7538D1251715</vt:lpwstr>
  </property>
</Properties>
</file>