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91" r:id="rId12"/>
    <p:sldId id="292" r:id="rId13"/>
    <p:sldId id="293" r:id="rId14"/>
    <p:sldId id="294" r:id="rId15"/>
    <p:sldId id="279" r:id="rId16"/>
    <p:sldId id="280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91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38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84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25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01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82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0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77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82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10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22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80099-6EF5-4A72-B816-13A8C11E6057}" type="datetimeFigureOut">
              <a:rPr lang="de-DE" smtClean="0"/>
              <a:t>01.11.2023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94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/>
              <a:t>6</a:t>
            </a:r>
            <a:r>
              <a:rPr lang="de-DE" sz="6000" b="1" dirty="0" smtClean="0"/>
              <a:t> Die Kategorie </a:t>
            </a:r>
            <a:r>
              <a:rPr lang="de-DE" sz="6000" b="1" dirty="0" smtClean="0"/>
              <a:t>der Modi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b="1" dirty="0" smtClean="0"/>
              <a:t>(Aussagearten)</a:t>
            </a:r>
          </a:p>
          <a:p>
            <a:pPr marL="0" indent="0" algn="ctr">
              <a:buNone/>
            </a:pPr>
            <a:r>
              <a:rPr lang="de-DE" sz="4400" dirty="0" smtClean="0">
                <a:solidFill>
                  <a:srgbClr val="FF0000"/>
                </a:solidFill>
              </a:rPr>
              <a:t>Indikativ</a:t>
            </a:r>
          </a:p>
          <a:p>
            <a:pPr marL="0" indent="0" algn="ctr">
              <a:buNone/>
            </a:pPr>
            <a:r>
              <a:rPr lang="de-DE" sz="4400" dirty="0" smtClean="0">
                <a:solidFill>
                  <a:srgbClr val="FF0000"/>
                </a:solidFill>
              </a:rPr>
              <a:t>Konjunktiv I</a:t>
            </a:r>
          </a:p>
          <a:p>
            <a:pPr marL="0" indent="0" algn="ctr">
              <a:buNone/>
            </a:pPr>
            <a:r>
              <a:rPr lang="de-DE" sz="4400" dirty="0" smtClean="0">
                <a:solidFill>
                  <a:srgbClr val="FF0000"/>
                </a:solidFill>
              </a:rPr>
              <a:t>Konjunktiv II</a:t>
            </a:r>
          </a:p>
          <a:p>
            <a:pPr marL="0" indent="0" algn="ctr">
              <a:buNone/>
            </a:pPr>
            <a:r>
              <a:rPr lang="de-DE" sz="4400" dirty="0" smtClean="0">
                <a:solidFill>
                  <a:srgbClr val="FF0000"/>
                </a:solidFill>
              </a:rPr>
              <a:t>Imperativ</a:t>
            </a:r>
            <a:endParaRPr lang="de-DE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4673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6.8</a:t>
            </a:r>
            <a:r>
              <a:rPr lang="de-DE" b="1" dirty="0" smtClean="0"/>
              <a:t> </a:t>
            </a:r>
            <a:r>
              <a:rPr lang="de-DE" b="1" dirty="0" smtClean="0"/>
              <a:t>Der Imperativ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400" dirty="0" smtClean="0"/>
              <a:t>Der Imperativ tritt nur in der … Person und nur im ………  (Zeitform?) auf.</a:t>
            </a:r>
          </a:p>
          <a:p>
            <a:pPr marL="0" indent="0">
              <a:buNone/>
            </a:pPr>
            <a:r>
              <a:rPr lang="de-DE" sz="4400" i="1" dirty="0" smtClean="0"/>
              <a:t>Gib…! Gebt…! Geben Sie…!</a:t>
            </a:r>
            <a:endParaRPr lang="de-DE" sz="4400" i="1" dirty="0"/>
          </a:p>
          <a:p>
            <a:pPr marL="0" indent="0">
              <a:buNone/>
            </a:pPr>
            <a:r>
              <a:rPr lang="de-DE" sz="4400" dirty="0" smtClean="0"/>
              <a:t>Das –e (wie in </a:t>
            </a:r>
            <a:r>
              <a:rPr lang="de-DE" sz="4400" i="1" dirty="0" smtClean="0"/>
              <a:t>gehe</a:t>
            </a:r>
            <a:r>
              <a:rPr lang="de-DE" sz="4400" dirty="0" smtClean="0"/>
              <a:t>) wird häufig (auch im Schriftlichen) ……………... : </a:t>
            </a:r>
            <a:r>
              <a:rPr lang="de-DE" sz="4400" i="1" dirty="0" smtClean="0"/>
              <a:t>Geh!</a:t>
            </a:r>
            <a:endParaRPr lang="de-DE" sz="4400" i="1" dirty="0"/>
          </a:p>
        </p:txBody>
      </p:sp>
    </p:spTree>
    <p:extLst>
      <p:ext uri="{BB962C8B-B14F-4D97-AF65-F5344CB8AC3E}">
        <p14:creationId xmlns:p14="http://schemas.microsoft.com/office/powerpoint/2010/main" val="1461917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7 Genus </a:t>
            </a:r>
            <a:r>
              <a:rPr lang="de-DE" b="1" dirty="0" err="1" smtClean="0"/>
              <a:t>Verbi</a:t>
            </a:r>
            <a:r>
              <a:rPr lang="de-DE" b="1" dirty="0" smtClean="0"/>
              <a:t>: Aktiv und Passiv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DE" dirty="0" smtClean="0"/>
              <a:t>Bildung des Passiv durch Hilfsverben</a:t>
            </a:r>
          </a:p>
          <a:p>
            <a:pPr>
              <a:buFontTx/>
              <a:buChar char="-"/>
            </a:pPr>
            <a:r>
              <a:rPr lang="de-DE" dirty="0" smtClean="0"/>
              <a:t>Unterschied zwischen Aktiv und Passiv: die Blickrichtung!</a:t>
            </a:r>
          </a:p>
          <a:p>
            <a:pPr marL="0" indent="0">
              <a:buNone/>
            </a:pPr>
            <a:r>
              <a:rPr lang="de-DE" dirty="0" smtClean="0"/>
              <a:t>Aktiv: der Handelnde steht im Fokus</a:t>
            </a:r>
          </a:p>
          <a:p>
            <a:pPr marL="0" indent="0">
              <a:buNone/>
            </a:pPr>
            <a:r>
              <a:rPr lang="de-DE" dirty="0" smtClean="0"/>
              <a:t>Passiv: die Handlung steht im Fokus (der Handelnde wird oft nicht genannt)</a:t>
            </a:r>
          </a:p>
          <a:p>
            <a:pPr>
              <a:buFontTx/>
              <a:buChar char="-"/>
            </a:pPr>
            <a:r>
              <a:rPr lang="de-DE" dirty="0" smtClean="0"/>
              <a:t>Bildung des Passiv: Hilfsverben werden/sein + Partizip II</a:t>
            </a:r>
          </a:p>
          <a:p>
            <a:pPr>
              <a:buFontTx/>
              <a:buChar char="-"/>
            </a:pPr>
            <a:r>
              <a:rPr lang="de-DE" dirty="0" err="1" smtClean="0"/>
              <a:t>trans</a:t>
            </a:r>
            <a:r>
              <a:rPr lang="de-DE" dirty="0" smtClean="0"/>
              <a:t>. Verben: Akk.-Obj. wird zum Subjekt (Die Zeitung wird gelesen.)</a:t>
            </a:r>
          </a:p>
          <a:p>
            <a:pPr>
              <a:buFontTx/>
              <a:buChar char="-"/>
            </a:pPr>
            <a:r>
              <a:rPr lang="de-DE" dirty="0" err="1" smtClean="0"/>
              <a:t>intrans</a:t>
            </a:r>
            <a:r>
              <a:rPr lang="de-DE" dirty="0" smtClean="0"/>
              <a:t>. Verben: im Passiv kein Subjekt (Dem Kind wird geholfen.)                     = „unpersönliches Passiv“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083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Vorgangs- und Zustandspassiv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51412" y="183750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Bildung mit Hilfsverb </a:t>
            </a:r>
            <a:r>
              <a:rPr lang="de-DE" i="1" dirty="0" smtClean="0"/>
              <a:t>werden		</a:t>
            </a:r>
            <a:r>
              <a:rPr lang="de-DE" dirty="0" smtClean="0"/>
              <a:t>Bildung mit Hilfsverb </a:t>
            </a:r>
            <a:r>
              <a:rPr lang="de-DE" i="1" dirty="0" smtClean="0"/>
              <a:t>sein</a:t>
            </a:r>
          </a:p>
          <a:p>
            <a:pPr marL="0" indent="0">
              <a:buNone/>
            </a:pPr>
            <a:r>
              <a:rPr lang="de-DE" i="1" dirty="0"/>
              <a:t>	</a:t>
            </a:r>
            <a:r>
              <a:rPr lang="de-DE" i="1" dirty="0" smtClean="0"/>
              <a:t>			</a:t>
            </a:r>
            <a:r>
              <a:rPr lang="de-DE" dirty="0" smtClean="0"/>
              <a:t>+ Partizip II</a:t>
            </a:r>
          </a:p>
          <a:p>
            <a:pPr marL="0" indent="0">
              <a:buNone/>
            </a:pPr>
            <a:r>
              <a:rPr lang="de-DE" dirty="0" smtClean="0"/>
              <a:t>Der </a:t>
            </a:r>
            <a:r>
              <a:rPr lang="de-DE" dirty="0" smtClean="0">
                <a:solidFill>
                  <a:srgbClr val="FF0000"/>
                </a:solidFill>
              </a:rPr>
              <a:t>Vorgang</a:t>
            </a:r>
            <a:r>
              <a:rPr lang="de-DE" dirty="0" smtClean="0"/>
              <a:t> wird fokussiert.		Das </a:t>
            </a:r>
            <a:r>
              <a:rPr lang="de-DE" dirty="0" smtClean="0">
                <a:solidFill>
                  <a:srgbClr val="FF0000"/>
                </a:solidFill>
              </a:rPr>
              <a:t>Ergebnis</a:t>
            </a:r>
            <a:r>
              <a:rPr lang="de-DE" dirty="0" smtClean="0"/>
              <a:t> wird fokussiert.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i="1" dirty="0" smtClean="0"/>
              <a:t>Die Kartoffeln werden geschält.		Die Kartoffeln sind geschält.</a:t>
            </a:r>
          </a:p>
          <a:p>
            <a:pPr marL="0" indent="0">
              <a:buNone/>
            </a:pPr>
            <a:r>
              <a:rPr lang="de-DE" i="1" dirty="0" smtClean="0"/>
              <a:t>Die Koffer werden gepackt.		Die Koffer sind gepackt.</a:t>
            </a:r>
          </a:p>
          <a:p>
            <a:pPr marL="0" indent="0">
              <a:buNone/>
            </a:pPr>
            <a:r>
              <a:rPr lang="de-DE" i="1" dirty="0" smtClean="0"/>
              <a:t>Das Geld wird ausgegeben.		Das Geld ist ausgegeben.</a:t>
            </a:r>
            <a:endParaRPr lang="de-DE" i="1" dirty="0"/>
          </a:p>
        </p:txBody>
      </p:sp>
      <p:cxnSp>
        <p:nvCxnSpPr>
          <p:cNvPr id="5" name="Gerader Verbinder 4"/>
          <p:cNvCxnSpPr/>
          <p:nvPr/>
        </p:nvCxnSpPr>
        <p:spPr>
          <a:xfrm flipH="1">
            <a:off x="3169920" y="1332411"/>
            <a:ext cx="862149" cy="50509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/>
        </p:nvCxnSpPr>
        <p:spPr>
          <a:xfrm>
            <a:off x="6836229" y="1332411"/>
            <a:ext cx="1123405" cy="5050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719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8 Verschiedene Klassen von Verben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 smtClean="0"/>
              <a:t>Vollverben</a:t>
            </a:r>
            <a:r>
              <a:rPr lang="de-DE" dirty="0" smtClean="0"/>
              <a:t>: haben eigenständige Bedeutung, können allein das Prädikat bilden</a:t>
            </a:r>
          </a:p>
          <a:p>
            <a:pPr marL="0" indent="0">
              <a:buNone/>
            </a:pPr>
            <a:r>
              <a:rPr lang="de-DE" b="1" dirty="0" smtClean="0"/>
              <a:t>Hilfsverben</a:t>
            </a:r>
            <a:r>
              <a:rPr lang="de-DE" dirty="0" smtClean="0"/>
              <a:t>: helfen bei der Bildung von Verbformen (sein, haben, werden sind die wichtigsten) -&gt; mit Infinitiv oder Partizip II bilden sie Passiv, Tempus, Konjunktiv</a:t>
            </a:r>
          </a:p>
          <a:p>
            <a:pPr marL="0" indent="0">
              <a:buNone/>
            </a:pPr>
            <a:r>
              <a:rPr lang="de-DE" b="1" dirty="0" smtClean="0"/>
              <a:t>Modalverben</a:t>
            </a:r>
            <a:r>
              <a:rPr lang="de-DE" dirty="0" smtClean="0"/>
              <a:t>: verändern die Modalität der Aussage, bringen eine subjektive Stellungnahme zum Ausdruck (können, müssen, dürfen, wollen, sollen, mögen (möchten))</a:t>
            </a:r>
          </a:p>
          <a:p>
            <a:pPr marL="0" indent="0">
              <a:buNone/>
            </a:pPr>
            <a:r>
              <a:rPr lang="de-DE" b="1" dirty="0" smtClean="0"/>
              <a:t>Kopulaverben</a:t>
            </a:r>
            <a:r>
              <a:rPr lang="de-DE" dirty="0" smtClean="0"/>
              <a:t>: verbinden sich mit einem Prädikativ (Nominalphrase oder Adjektiv) und haben eine grammatische Funktion (Person, Numerus, Tempus anzeigen)</a:t>
            </a:r>
          </a:p>
        </p:txBody>
      </p:sp>
    </p:spTree>
    <p:extLst>
      <p:ext uri="{BB962C8B-B14F-4D97-AF65-F5344CB8AC3E}">
        <p14:creationId xmlns:p14="http://schemas.microsoft.com/office/powerpoint/2010/main" val="223367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Manche Verben können verschiedenen Verbklassen angehören.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werden -&gt; Hilfsverb für Passiv, Futur 	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   -&gt; Kopulaverb (ich werde Lehrer)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sein       -&gt; Hilfsverb für Perfekt, Passiv,  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dirty="0" smtClean="0"/>
              <a:t>   -&gt; Kopulaverb (ich bin müde)                      </a:t>
            </a:r>
          </a:p>
          <a:p>
            <a:pPr marL="0" indent="0">
              <a:buNone/>
            </a:pPr>
            <a:r>
              <a:rPr lang="de-DE" dirty="0" smtClean="0"/>
              <a:t>	   -&gt; in Verbindung mit Infinitiv mit </a:t>
            </a:r>
            <a:r>
              <a:rPr lang="de-DE" i="1" dirty="0" smtClean="0"/>
              <a:t>zu </a:t>
            </a:r>
            <a:r>
              <a:rPr lang="de-DE" dirty="0" smtClean="0"/>
              <a:t>ist </a:t>
            </a:r>
            <a:r>
              <a:rPr lang="de-DE" i="1" dirty="0" smtClean="0"/>
              <a:t>sein</a:t>
            </a:r>
            <a:r>
              <a:rPr lang="de-DE" dirty="0" smtClean="0"/>
              <a:t> wie ein Modalverb 	       aufzufassen (Kinder sind zu schützen) es wird dann oft als    	       </a:t>
            </a:r>
            <a:r>
              <a:rPr lang="de-DE" i="1" dirty="0" smtClean="0"/>
              <a:t>Modalitätsverb</a:t>
            </a:r>
            <a:r>
              <a:rPr lang="de-DE" dirty="0" smtClean="0"/>
              <a:t> bezeichnet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77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6000" b="1" dirty="0" smtClean="0">
                <a:solidFill>
                  <a:srgbClr val="FF0000"/>
                </a:solidFill>
              </a:rPr>
              <a:t> </a:t>
            </a:r>
            <a:r>
              <a:rPr lang="de-DE" sz="6000" b="1" dirty="0" smtClean="0"/>
              <a:t>Funktionsverben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0091"/>
            <a:ext cx="10515600" cy="435687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de-DE" sz="4400" dirty="0" smtClean="0"/>
              <a:t>= Verben in festen </a:t>
            </a:r>
            <a:r>
              <a:rPr lang="de-DE" sz="4400" dirty="0" smtClean="0"/>
              <a:t>Wendungen</a:t>
            </a:r>
          </a:p>
          <a:p>
            <a:pPr marL="0" indent="0" algn="ctr">
              <a:buNone/>
            </a:pPr>
            <a:r>
              <a:rPr lang="de-DE" sz="4400" dirty="0" smtClean="0"/>
              <a:t>-&gt; diese </a:t>
            </a:r>
            <a:r>
              <a:rPr lang="de-DE" sz="4400" dirty="0" smtClean="0"/>
              <a:t>festen Wendungen heißen </a:t>
            </a:r>
            <a:r>
              <a:rPr lang="de-DE" sz="4400" b="1" dirty="0" smtClean="0"/>
              <a:t>Funktionsverbgefüge</a:t>
            </a:r>
            <a:r>
              <a:rPr lang="de-DE" sz="4400" b="1" dirty="0" smtClean="0"/>
              <a:t>!</a:t>
            </a:r>
          </a:p>
          <a:p>
            <a:pPr marL="0" indent="0">
              <a:buNone/>
            </a:pPr>
            <a:r>
              <a:rPr lang="de-DE" sz="4400" dirty="0"/>
              <a:t> </a:t>
            </a:r>
            <a:r>
              <a:rPr lang="de-DE" sz="4400" dirty="0" smtClean="0"/>
              <a:t>-&gt; bestehen meist aus einem relativ bedeutungsarmen  </a:t>
            </a:r>
          </a:p>
          <a:p>
            <a:pPr marL="0" indent="0">
              <a:buNone/>
            </a:pPr>
            <a:r>
              <a:rPr lang="de-DE" sz="4400" dirty="0"/>
              <a:t> </a:t>
            </a:r>
            <a:r>
              <a:rPr lang="de-DE" sz="4400" dirty="0" smtClean="0"/>
              <a:t>     Verb und Präpositionalphrase oder Nominalphrase 	</a:t>
            </a:r>
          </a:p>
          <a:p>
            <a:pPr marL="0" indent="0">
              <a:buNone/>
            </a:pPr>
            <a:r>
              <a:rPr lang="de-DE" sz="4400" dirty="0"/>
              <a:t> </a:t>
            </a:r>
            <a:r>
              <a:rPr lang="de-DE" sz="4400" dirty="0" smtClean="0"/>
              <a:t>    (oft von Verb abgeleitetes Substantiv)</a:t>
            </a:r>
          </a:p>
          <a:p>
            <a:pPr marL="0" indent="0">
              <a:buNone/>
            </a:pPr>
            <a:r>
              <a:rPr lang="de-DE" sz="4400" dirty="0" smtClean="0"/>
              <a:t> -&gt; </a:t>
            </a:r>
            <a:r>
              <a:rPr lang="de-DE" sz="4400" dirty="0" smtClean="0"/>
              <a:t>Sie</a:t>
            </a:r>
            <a:r>
              <a:rPr lang="de-DE" sz="4400" b="1" dirty="0" smtClean="0"/>
              <a:t> </a:t>
            </a:r>
            <a:r>
              <a:rPr lang="de-DE" sz="4400" dirty="0" smtClean="0"/>
              <a:t>dienen der Modifizierung einer Aussage.</a:t>
            </a:r>
          </a:p>
          <a:p>
            <a:pPr marL="0" indent="0">
              <a:buNone/>
            </a:pPr>
            <a:r>
              <a:rPr lang="de-DE" sz="3600" dirty="0" smtClean="0"/>
              <a:t>Beispiele </a:t>
            </a:r>
            <a:r>
              <a:rPr lang="de-DE" sz="3600" dirty="0" smtClean="0"/>
              <a:t>für Funktionsverben: bringen, kommen, geben, gehen, </a:t>
            </a:r>
            <a:r>
              <a:rPr lang="de-DE" sz="3600" dirty="0" smtClean="0"/>
              <a:t>        gelangen</a:t>
            </a:r>
            <a:r>
              <a:rPr lang="de-DE" sz="3600" dirty="0" smtClean="0"/>
              <a:t>, haben, leisten, </a:t>
            </a:r>
            <a:r>
              <a:rPr lang="de-DE" sz="3600" dirty="0" smtClean="0"/>
              <a:t>nehmen</a:t>
            </a:r>
          </a:p>
          <a:p>
            <a:pPr marL="0" indent="0">
              <a:buNone/>
            </a:pPr>
            <a:r>
              <a:rPr lang="de-DE" sz="3600" dirty="0">
                <a:solidFill>
                  <a:srgbClr val="FF0000"/>
                </a:solidFill>
              </a:rPr>
              <a:t>	</a:t>
            </a:r>
            <a:r>
              <a:rPr lang="de-DE" sz="3600" dirty="0" smtClean="0">
                <a:solidFill>
                  <a:srgbClr val="FF0000"/>
                </a:solidFill>
              </a:rPr>
              <a:t>Bilden Sie davon Funktionsverbgefüge!</a:t>
            </a:r>
            <a:endParaRPr lang="de-DE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31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3771" y="354240"/>
            <a:ext cx="10515600" cy="2345417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/>
              <a:t> </a:t>
            </a:r>
            <a:r>
              <a:rPr lang="de-DE" b="1" dirty="0" smtClean="0"/>
              <a:t>In welchen besonderen Bereichen des Sprachgebrauchs findet man Funktionsverbgefüge hauptsächlich?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982685"/>
            <a:ext cx="10515600" cy="31942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4400" dirty="0" smtClean="0"/>
              <a:t>Beispiele:</a:t>
            </a:r>
          </a:p>
          <a:p>
            <a:pPr marL="0" indent="0">
              <a:buNone/>
            </a:pPr>
            <a:r>
              <a:rPr lang="de-DE" sz="4400" dirty="0" smtClean="0"/>
              <a:t>Anzeige erstatten, in Verdacht stehen, einen Bescheid erteilen, Bericht erstatten, zur Entscheidung bringen, eine Erklärung abgeben, sein Einverständnis geben, ….</a:t>
            </a:r>
          </a:p>
          <a:p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71252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6.1</a:t>
            </a:r>
            <a:r>
              <a:rPr lang="de-DE" b="1" dirty="0" smtClean="0"/>
              <a:t> </a:t>
            </a:r>
            <a:r>
              <a:rPr lang="de-DE" b="1" dirty="0" smtClean="0"/>
              <a:t>Bildung des Konjunktiv I (indirekte Rede)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Grundregel: 	</a:t>
            </a:r>
            <a:r>
              <a:rPr lang="de-DE" dirty="0" smtClean="0">
                <a:solidFill>
                  <a:srgbClr val="FF0000"/>
                </a:solidFill>
              </a:rPr>
              <a:t>Verbstamm plus Konjunktiv-</a:t>
            </a:r>
            <a:r>
              <a:rPr lang="de-DE" i="1" dirty="0" smtClean="0">
                <a:solidFill>
                  <a:srgbClr val="FF0000"/>
                </a:solidFill>
              </a:rPr>
              <a:t>e </a:t>
            </a:r>
            <a:r>
              <a:rPr lang="de-DE" dirty="0" smtClean="0">
                <a:solidFill>
                  <a:srgbClr val="FF0000"/>
                </a:solidFill>
              </a:rPr>
              <a:t>plus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Konjugationsendung</a:t>
            </a:r>
          </a:p>
          <a:p>
            <a:pPr marL="0" indent="0">
              <a:buNone/>
            </a:pPr>
            <a:endParaRPr lang="de-D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e-DE" dirty="0" smtClean="0"/>
              <a:t>häufig</a:t>
            </a:r>
            <a:r>
              <a:rPr lang="de-DE" dirty="0" smtClean="0"/>
              <a:t> </a:t>
            </a:r>
            <a:r>
              <a:rPr lang="de-DE" dirty="0" smtClean="0"/>
              <a:t>ist </a:t>
            </a:r>
            <a:r>
              <a:rPr lang="de-DE" dirty="0" smtClean="0"/>
              <a:t>die </a:t>
            </a:r>
            <a:r>
              <a:rPr lang="de-DE" dirty="0" smtClean="0"/>
              <a:t>Form des K I nicht erkennbar, weil sie dem Indikativ entspricht (zumeist in der 1. Pers. </a:t>
            </a:r>
            <a:r>
              <a:rPr lang="de-DE" dirty="0" err="1" smtClean="0"/>
              <a:t>Sg</a:t>
            </a:r>
            <a:r>
              <a:rPr lang="de-DE" dirty="0" smtClean="0"/>
              <a:t>. und in der 1. und 3. Pers. Pl</a:t>
            </a:r>
            <a:r>
              <a:rPr lang="de-DE" dirty="0" smtClean="0"/>
              <a:t>.)</a:t>
            </a:r>
          </a:p>
          <a:p>
            <a:pPr marL="0" indent="0">
              <a:buNone/>
            </a:pPr>
            <a:r>
              <a:rPr lang="de-DE" dirty="0" smtClean="0"/>
              <a:t>Ausnahme </a:t>
            </a:r>
            <a:r>
              <a:rPr lang="de-DE" i="1" dirty="0" smtClean="0"/>
              <a:t>sein </a:t>
            </a:r>
            <a:r>
              <a:rPr lang="de-DE" dirty="0" smtClean="0"/>
              <a:t>-&gt; es hat eigene Formen im Konjunktiv</a:t>
            </a: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Dann wählt man den Konjunktiv II als Ersatzform: 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(</a:t>
            </a:r>
            <a:r>
              <a:rPr lang="de-DE" i="1" dirty="0" smtClean="0">
                <a:solidFill>
                  <a:srgbClr val="FF0000"/>
                </a:solidFill>
              </a:rPr>
              <a:t>ich denke -&gt; ich dächte, wir/sie haben -&gt; wir/sie hätten</a:t>
            </a:r>
            <a:r>
              <a:rPr lang="de-DE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20318312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6000" b="1" dirty="0" smtClean="0"/>
              <a:t>6.2</a:t>
            </a:r>
            <a:r>
              <a:rPr lang="de-DE" sz="6000" b="1" dirty="0" smtClean="0"/>
              <a:t> </a:t>
            </a:r>
            <a:r>
              <a:rPr lang="de-DE" sz="6000" b="1" dirty="0" smtClean="0"/>
              <a:t>Bildung des Konjunktiv II</a:t>
            </a:r>
            <a:endParaRPr lang="de-DE" sz="6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4400" dirty="0" smtClean="0"/>
              <a:t>Grundregel: </a:t>
            </a:r>
            <a:r>
              <a:rPr lang="de-DE" sz="4400" dirty="0" smtClean="0">
                <a:solidFill>
                  <a:srgbClr val="FF0000"/>
                </a:solidFill>
              </a:rPr>
              <a:t>Der Konjunktiv II wird vom Präteritum abgeleitet, wechselt häufig im Stammvokal zum Umlaut und erhält i. d. R. ein Konjunktiv-</a:t>
            </a:r>
            <a:r>
              <a:rPr lang="de-DE" sz="4400" i="1" dirty="0" smtClean="0">
                <a:solidFill>
                  <a:srgbClr val="FF0000"/>
                </a:solidFill>
              </a:rPr>
              <a:t>e.</a:t>
            </a:r>
          </a:p>
          <a:p>
            <a:pPr marL="0" indent="0">
              <a:buNone/>
            </a:pPr>
            <a:r>
              <a:rPr lang="de-DE" sz="4400" dirty="0" smtClean="0">
                <a:solidFill>
                  <a:srgbClr val="FF0000"/>
                </a:solidFill>
              </a:rPr>
              <a:t>Formen, die gestelzt oder veraltet </a:t>
            </a:r>
            <a:r>
              <a:rPr lang="de-DE" sz="4400" dirty="0" smtClean="0">
                <a:solidFill>
                  <a:srgbClr val="FF0000"/>
                </a:solidFill>
              </a:rPr>
              <a:t>klingen oder mit dem Indikativ </a:t>
            </a:r>
            <a:r>
              <a:rPr lang="de-DE" sz="4400" dirty="0" err="1">
                <a:solidFill>
                  <a:srgbClr val="FF0000"/>
                </a:solidFill>
              </a:rPr>
              <a:t>P</a:t>
            </a:r>
            <a:r>
              <a:rPr lang="de-DE" sz="4400" dirty="0" err="1" smtClean="0">
                <a:solidFill>
                  <a:srgbClr val="FF0000"/>
                </a:solidFill>
              </a:rPr>
              <a:t>rät</a:t>
            </a:r>
            <a:r>
              <a:rPr lang="de-DE" sz="4400" dirty="0" smtClean="0">
                <a:solidFill>
                  <a:srgbClr val="FF0000"/>
                </a:solidFill>
              </a:rPr>
              <a:t>. übereinstimmen, werden </a:t>
            </a:r>
            <a:r>
              <a:rPr lang="de-DE" sz="4400" dirty="0" smtClean="0">
                <a:solidFill>
                  <a:srgbClr val="FF0000"/>
                </a:solidFill>
              </a:rPr>
              <a:t>gerne mit der </a:t>
            </a:r>
            <a:r>
              <a:rPr lang="de-DE" sz="4400" i="1" dirty="0" smtClean="0">
                <a:solidFill>
                  <a:srgbClr val="FF0000"/>
                </a:solidFill>
              </a:rPr>
              <a:t>würde</a:t>
            </a:r>
            <a:r>
              <a:rPr lang="de-DE" sz="4400" dirty="0" smtClean="0">
                <a:solidFill>
                  <a:srgbClr val="FF0000"/>
                </a:solidFill>
              </a:rPr>
              <a:t>-Form umschrieben. </a:t>
            </a:r>
            <a:r>
              <a:rPr lang="de-DE" sz="4400" dirty="0" smtClean="0">
                <a:solidFill>
                  <a:srgbClr val="FF0000"/>
                </a:solidFill>
              </a:rPr>
              <a:t>                  (</a:t>
            </a:r>
            <a:r>
              <a:rPr lang="de-DE" sz="4400" i="1" dirty="0" smtClean="0">
                <a:solidFill>
                  <a:srgbClr val="FF0000"/>
                </a:solidFill>
              </a:rPr>
              <a:t>helfen -&gt; er hülfe -&gt; er würde helfen</a:t>
            </a:r>
            <a:r>
              <a:rPr lang="de-DE" sz="44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29845627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6.4</a:t>
            </a:r>
            <a:r>
              <a:rPr lang="de-DE" b="1" dirty="0" smtClean="0"/>
              <a:t> </a:t>
            </a:r>
            <a:r>
              <a:rPr lang="de-DE" b="1" dirty="0" smtClean="0"/>
              <a:t>Bedeutung der Konjunktive – Konjunktiv I</a:t>
            </a:r>
            <a:br>
              <a:rPr lang="de-DE" b="1" dirty="0" smtClean="0"/>
            </a:br>
            <a:r>
              <a:rPr lang="de-DE" b="1" dirty="0" smtClean="0"/>
              <a:t>Beispiele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 </a:t>
            </a:r>
            <a:r>
              <a:rPr lang="de-DE" sz="3600" i="1" dirty="0" smtClean="0"/>
              <a:t>Johannes sagt, draußen sei es kalt.</a:t>
            </a:r>
            <a:endParaRPr lang="de-DE" sz="3600" dirty="0" smtClean="0"/>
          </a:p>
          <a:p>
            <a:r>
              <a:rPr lang="de-DE" sz="3600" i="1" dirty="0" smtClean="0"/>
              <a:t> Im Mittelalter glaubte man, die Erde sei eine Scheibe.</a:t>
            </a:r>
            <a:endParaRPr lang="de-DE" sz="3600" dirty="0" smtClean="0"/>
          </a:p>
          <a:p>
            <a:r>
              <a:rPr lang="de-DE" sz="3600" dirty="0" smtClean="0"/>
              <a:t> </a:t>
            </a:r>
            <a:r>
              <a:rPr lang="de-DE" sz="3600" i="1" dirty="0" smtClean="0"/>
              <a:t>Bevor ich nach draußen gegangen bin, glaubte ich, es sei kalt</a:t>
            </a:r>
            <a:r>
              <a:rPr lang="de-DE" sz="3600" dirty="0" smtClean="0"/>
              <a:t>.</a:t>
            </a:r>
          </a:p>
          <a:p>
            <a:r>
              <a:rPr lang="de-DE" sz="3600" i="1" dirty="0" smtClean="0"/>
              <a:t>Ich habe vorhin schon gesagt, draußen sei es kalt</a:t>
            </a:r>
            <a:r>
              <a:rPr lang="de-DE" sz="3600" dirty="0" smtClean="0"/>
              <a:t>.</a:t>
            </a:r>
          </a:p>
          <a:p>
            <a:endParaRPr lang="de-DE" sz="3600" dirty="0" smtClean="0"/>
          </a:p>
          <a:p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5690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6.5</a:t>
            </a:r>
            <a:r>
              <a:rPr lang="de-DE" b="1" dirty="0" smtClean="0"/>
              <a:t> </a:t>
            </a:r>
            <a:r>
              <a:rPr lang="de-DE" b="1" dirty="0" smtClean="0"/>
              <a:t>Konjunktiv I - Bedeutung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b="1" dirty="0"/>
              <a:t>Modus der </a:t>
            </a:r>
            <a:r>
              <a:rPr lang="de-DE" sz="3600" b="1" dirty="0" smtClean="0"/>
              <a:t>mittelbaren </a:t>
            </a:r>
            <a:r>
              <a:rPr lang="de-DE" sz="3600" b="1" dirty="0"/>
              <a:t>Aussage, also der indirekten </a:t>
            </a:r>
            <a:r>
              <a:rPr lang="de-DE" sz="3600" b="1" dirty="0" smtClean="0"/>
              <a:t>Rede</a:t>
            </a:r>
          </a:p>
          <a:p>
            <a:r>
              <a:rPr lang="de-DE" sz="3600" b="1" dirty="0"/>
              <a:t>Wiedergabe von Gedanken und Meinungen </a:t>
            </a:r>
            <a:r>
              <a:rPr lang="de-DE" sz="3600" b="1" dirty="0" smtClean="0"/>
              <a:t>anderer</a:t>
            </a:r>
          </a:p>
          <a:p>
            <a:r>
              <a:rPr lang="de-DE" sz="3600" b="1" dirty="0"/>
              <a:t>Wiedergabe eigener Meinungen und Gedanken, die vergangen </a:t>
            </a:r>
            <a:r>
              <a:rPr lang="de-DE" sz="3600" b="1" dirty="0" smtClean="0"/>
              <a:t>sind</a:t>
            </a:r>
          </a:p>
          <a:p>
            <a:r>
              <a:rPr lang="de-DE" sz="3600" b="1" dirty="0"/>
              <a:t>Wiedergabe eigener früherer </a:t>
            </a:r>
            <a:r>
              <a:rPr lang="de-DE" sz="3600" b="1" dirty="0" smtClean="0"/>
              <a:t>Äußerungen</a:t>
            </a:r>
          </a:p>
          <a:p>
            <a:pPr marL="0" indent="0">
              <a:buNone/>
            </a:pPr>
            <a:r>
              <a:rPr lang="de-DE" sz="3200" b="1" dirty="0" smtClean="0">
                <a:solidFill>
                  <a:srgbClr val="FF0000"/>
                </a:solidFill>
              </a:rPr>
              <a:t>     Nur in der indirekt. Rede sind K I und K II austauschbar!</a:t>
            </a:r>
            <a:endParaRPr lang="de-DE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74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6.6</a:t>
            </a:r>
            <a:r>
              <a:rPr lang="de-DE" b="1" dirty="0" smtClean="0"/>
              <a:t> </a:t>
            </a:r>
            <a:r>
              <a:rPr lang="de-DE" b="1" dirty="0" smtClean="0"/>
              <a:t>Bedeutungsvarianten des                             Konjunktiv I als Optativ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600" b="1" i="1" dirty="0" smtClean="0"/>
              <a:t>Man nehme vier Eier und schlage das Eiweiß steif.</a:t>
            </a:r>
          </a:p>
          <a:p>
            <a:r>
              <a:rPr lang="de-DE" sz="3600" b="1" i="1" dirty="0" smtClean="0"/>
              <a:t>Sie lebe hoch!</a:t>
            </a:r>
          </a:p>
          <a:p>
            <a:r>
              <a:rPr lang="de-DE" sz="3600" b="1" i="1" dirty="0" smtClean="0"/>
              <a:t>Die Einwohner verlangten, dass zum Schutz der Kinder eine Verkehrsampel aufgestellt werde.</a:t>
            </a:r>
          </a:p>
          <a:p>
            <a:r>
              <a:rPr lang="de-DE" sz="3600" b="1" i="1" dirty="0" smtClean="0"/>
              <a:t>Das Dreieck ABC sei rechtwinklig.</a:t>
            </a:r>
          </a:p>
          <a:p>
            <a:endParaRPr lang="de-DE" sz="3600" b="1" i="1" dirty="0"/>
          </a:p>
          <a:p>
            <a:endParaRPr lang="de-DE" sz="3600" b="1" i="1" dirty="0"/>
          </a:p>
        </p:txBody>
      </p:sp>
    </p:spTree>
    <p:extLst>
      <p:ext uri="{BB962C8B-B14F-4D97-AF65-F5344CB8AC3E}">
        <p14:creationId xmlns:p14="http://schemas.microsoft.com/office/powerpoint/2010/main" val="1742722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6.7</a:t>
            </a:r>
            <a:r>
              <a:rPr lang="de-DE" b="1" dirty="0" smtClean="0"/>
              <a:t> </a:t>
            </a:r>
            <a:r>
              <a:rPr lang="de-DE" b="1" dirty="0" smtClean="0"/>
              <a:t>Bedeutung des Konjunktivs II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b="1" dirty="0" smtClean="0"/>
              <a:t>Der Inhalt der Äußerung ist existent in Gedanken, nicht Teil der Wirklichkeit.</a:t>
            </a:r>
          </a:p>
          <a:p>
            <a:pPr marL="514350" indent="-514350">
              <a:buAutoNum type="arabicPeriod"/>
            </a:pPr>
            <a:r>
              <a:rPr lang="de-DE" b="1" dirty="0" smtClean="0"/>
              <a:t>Der Inhalt ist nur gedacht, möglich. (Modus der Erwägung)</a:t>
            </a:r>
          </a:p>
          <a:p>
            <a:pPr marL="0" indent="0">
              <a:buNone/>
            </a:pPr>
            <a:r>
              <a:rPr lang="de-DE" b="1" dirty="0" smtClean="0"/>
              <a:t>      - bei Überlegungen, in Bedingungsgefügen, bei zweifelnder Frage</a:t>
            </a:r>
          </a:p>
          <a:p>
            <a:pPr marL="0" indent="0">
              <a:buNone/>
            </a:pPr>
            <a:r>
              <a:rPr lang="de-DE" b="1" dirty="0" smtClean="0"/>
              <a:t>2. Der Inhalt ist unwirklich, nicht möglich. (Modus der Irrealität)</a:t>
            </a:r>
          </a:p>
          <a:p>
            <a:pPr marL="0" indent="0">
              <a:buNone/>
            </a:pPr>
            <a:r>
              <a:rPr lang="de-DE" b="1" dirty="0" smtClean="0"/>
              <a:t>      - irrealer Aussagesatz</a:t>
            </a:r>
          </a:p>
          <a:p>
            <a:pPr marL="0" indent="0">
              <a:buNone/>
            </a:pPr>
            <a:r>
              <a:rPr lang="de-DE" b="1" dirty="0"/>
              <a:t> </a:t>
            </a:r>
            <a:r>
              <a:rPr lang="de-DE" b="1" dirty="0" smtClean="0"/>
              <a:t>     - irrealer (unerfüllbarer) Wunsch</a:t>
            </a:r>
          </a:p>
          <a:p>
            <a:pPr marL="0" indent="0">
              <a:buNone/>
            </a:pPr>
            <a:r>
              <a:rPr lang="de-DE" b="1" dirty="0"/>
              <a:t> </a:t>
            </a:r>
            <a:r>
              <a:rPr lang="de-DE" b="1" dirty="0" smtClean="0"/>
              <a:t>     - Bekräftigung bei Verneinung des Gegenteils</a:t>
            </a:r>
          </a:p>
          <a:p>
            <a:pPr marL="0" indent="0">
              <a:buNone/>
            </a:pPr>
            <a:r>
              <a:rPr lang="de-DE" b="1" dirty="0"/>
              <a:t> </a:t>
            </a:r>
            <a:r>
              <a:rPr lang="de-DE" b="1" dirty="0" smtClean="0"/>
              <a:t>     - in irrealen Adverbialsätzen</a:t>
            </a:r>
          </a:p>
          <a:p>
            <a:pPr marL="0" indent="0">
              <a:buNone/>
            </a:pPr>
            <a:r>
              <a:rPr lang="de-DE" b="1" dirty="0"/>
              <a:t> </a:t>
            </a:r>
            <a:r>
              <a:rPr lang="de-DE" b="1" dirty="0" smtClean="0"/>
              <a:t>     - erfüllbarer, aber unwirklicher Wunsch</a:t>
            </a:r>
            <a:r>
              <a:rPr lang="de-DE" b="1" dirty="0"/>
              <a:t>,</a:t>
            </a:r>
            <a:r>
              <a:rPr lang="de-DE" b="1" dirty="0" smtClean="0"/>
              <a:t> - irreale Bedingungsgefüge</a:t>
            </a:r>
          </a:p>
          <a:p>
            <a:pPr marL="0" indent="0">
              <a:buNone/>
            </a:pP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352737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smtClean="0"/>
              <a:t> </a:t>
            </a:r>
            <a:r>
              <a:rPr lang="de-DE" b="1" dirty="0" smtClean="0"/>
              <a:t>Beispielsätze für den                                Konjunktiv II- Gebrauch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sz="2400" i="1" dirty="0" smtClean="0"/>
              <a:t>1.   Wenn Julian zu Hause gewesen wäre, hätte er das Telefon bestimmt abgenommen.</a:t>
            </a:r>
          </a:p>
          <a:p>
            <a:pPr marL="0" indent="0">
              <a:buNone/>
            </a:pPr>
            <a:r>
              <a:rPr lang="de-DE" sz="2400" i="1" dirty="0" smtClean="0"/>
              <a:t>2.   Linda könnte ihren Schlüssel im Bus verloren haben.</a:t>
            </a:r>
          </a:p>
          <a:p>
            <a:pPr marL="0" indent="0">
              <a:buNone/>
            </a:pPr>
            <a:r>
              <a:rPr lang="de-DE" sz="2400" i="1" dirty="0" smtClean="0"/>
              <a:t>3.   Petra hätte das anders gemacht. </a:t>
            </a:r>
            <a:r>
              <a:rPr lang="de-DE" sz="2400" dirty="0" smtClean="0"/>
              <a:t>(Aber sie ist ja nicht hier.)</a:t>
            </a:r>
          </a:p>
          <a:p>
            <a:pPr marL="0" indent="0">
              <a:buNone/>
            </a:pPr>
            <a:r>
              <a:rPr lang="de-DE" sz="2400" i="1" dirty="0" smtClean="0"/>
              <a:t>4.   Wenn meine Frau da wäre, könnte sie uns etwas kochen.</a:t>
            </a:r>
          </a:p>
          <a:p>
            <a:pPr marL="0" indent="0">
              <a:buNone/>
            </a:pPr>
            <a:r>
              <a:rPr lang="de-DE" sz="2400" i="1" dirty="0" smtClean="0"/>
              <a:t>5.   Wenn Mutter doch endlich bald käme.</a:t>
            </a:r>
          </a:p>
          <a:p>
            <a:pPr marL="0" indent="0">
              <a:buNone/>
            </a:pPr>
            <a:r>
              <a:rPr lang="de-DE" sz="2400" i="1" dirty="0" smtClean="0"/>
              <a:t>6.   Wenn doch bloß schon Ferien wären.</a:t>
            </a:r>
          </a:p>
          <a:p>
            <a:pPr marL="0" indent="0">
              <a:buNone/>
            </a:pPr>
            <a:r>
              <a:rPr lang="de-DE" sz="2400" i="1" dirty="0" smtClean="0"/>
              <a:t>7.   Es regnet zu sehr, als dass man ohne Schirm gehen könnte.</a:t>
            </a:r>
          </a:p>
          <a:p>
            <a:pPr marL="0" indent="0">
              <a:buNone/>
            </a:pPr>
            <a:r>
              <a:rPr lang="de-DE" sz="2400" i="1" dirty="0" smtClean="0"/>
              <a:t>8.   Meine Tochter schrie, als ob es um ihr Leben ginge.</a:t>
            </a:r>
          </a:p>
          <a:p>
            <a:pPr marL="0" indent="0">
              <a:buNone/>
            </a:pPr>
            <a:r>
              <a:rPr lang="de-DE" sz="2400" i="1" dirty="0" smtClean="0"/>
              <a:t>9.   Hätte Max so etwas wirklich tun können?</a:t>
            </a:r>
          </a:p>
          <a:p>
            <a:pPr marL="0" indent="0">
              <a:buNone/>
            </a:pPr>
            <a:r>
              <a:rPr lang="de-DE" sz="2400" i="1" dirty="0" smtClean="0"/>
              <a:t>10. Es gibt im Team niemanden, der besser schreiben könnte.</a:t>
            </a:r>
            <a:endParaRPr lang="de-DE" sz="2400" i="1" dirty="0"/>
          </a:p>
        </p:txBody>
      </p:sp>
    </p:spTree>
    <p:extLst>
      <p:ext uri="{BB962C8B-B14F-4D97-AF65-F5344CB8AC3E}">
        <p14:creationId xmlns:p14="http://schemas.microsoft.com/office/powerpoint/2010/main" val="1283824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de-DE" sz="4800" b="1" dirty="0" smtClean="0"/>
              <a:t> </a:t>
            </a:r>
            <a:r>
              <a:rPr lang="de-DE" sz="4800" b="1" dirty="0" smtClean="0"/>
              <a:t>Konjunktiv II als Ausdruck der Höflichkeit</a:t>
            </a:r>
            <a:endParaRPr lang="de-DE" sz="4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de-DE" sz="4400" b="1" dirty="0" smtClean="0"/>
          </a:p>
          <a:p>
            <a:pPr algn="ctr"/>
            <a:r>
              <a:rPr lang="de-DE" sz="4400" b="1" dirty="0" smtClean="0"/>
              <a:t>Höflicher Wunsch</a:t>
            </a:r>
          </a:p>
          <a:p>
            <a:pPr algn="ctr"/>
            <a:endParaRPr lang="de-DE" sz="4400" b="1" dirty="0"/>
          </a:p>
          <a:p>
            <a:pPr algn="ctr"/>
            <a:r>
              <a:rPr lang="de-DE" sz="4400" b="1" dirty="0" smtClean="0"/>
              <a:t>Höfliche Aussage</a:t>
            </a:r>
          </a:p>
          <a:p>
            <a:pPr algn="ctr"/>
            <a:endParaRPr lang="de-DE" sz="4400" b="1" dirty="0"/>
          </a:p>
          <a:p>
            <a:pPr algn="ctr"/>
            <a:r>
              <a:rPr lang="de-DE" sz="4400" b="1" dirty="0" smtClean="0"/>
              <a:t>Höfliche Frage</a:t>
            </a:r>
            <a:endParaRPr lang="de-DE" sz="4400" b="1" dirty="0"/>
          </a:p>
        </p:txBody>
      </p:sp>
    </p:spTree>
    <p:extLst>
      <p:ext uri="{BB962C8B-B14F-4D97-AF65-F5344CB8AC3E}">
        <p14:creationId xmlns:p14="http://schemas.microsoft.com/office/powerpoint/2010/main" val="377469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796</Words>
  <Application>Microsoft Office PowerPoint</Application>
  <PresentationFormat>Breitbild</PresentationFormat>
  <Paragraphs>105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6 Die Kategorie der Modi</vt:lpstr>
      <vt:lpstr>6.1 Bildung des Konjunktiv I (indirekte Rede)</vt:lpstr>
      <vt:lpstr>6.2 Bildung des Konjunktiv II</vt:lpstr>
      <vt:lpstr>6.4 Bedeutung der Konjunktive – Konjunktiv I Beispiele</vt:lpstr>
      <vt:lpstr>6.5 Konjunktiv I - Bedeutung</vt:lpstr>
      <vt:lpstr>6.6 Bedeutungsvarianten des                             Konjunktiv I als Optativ</vt:lpstr>
      <vt:lpstr>6.7 Bedeutung des Konjunktivs II</vt:lpstr>
      <vt:lpstr> Beispielsätze für den                                Konjunktiv II- Gebrauch</vt:lpstr>
      <vt:lpstr> Konjunktiv II als Ausdruck der Höflichkeit</vt:lpstr>
      <vt:lpstr>6.8 Der Imperativ</vt:lpstr>
      <vt:lpstr>7 Genus Verbi: Aktiv und Passiv</vt:lpstr>
      <vt:lpstr>Vorgangs- und Zustandspassiv</vt:lpstr>
      <vt:lpstr>8 Verschiedene Klassen von Verben</vt:lpstr>
      <vt:lpstr>Manche Verben können verschiedenen Verbklassen angehören.</vt:lpstr>
      <vt:lpstr> Funktionsverben</vt:lpstr>
      <vt:lpstr> In welchen besonderen Bereichen des Sprachgebrauchs findet man Funktionsverbgefüge hauptsächlich?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Wortarten Überblick</dc:title>
  <dc:creator>User10</dc:creator>
  <cp:lastModifiedBy>User10</cp:lastModifiedBy>
  <cp:revision>72</cp:revision>
  <dcterms:created xsi:type="dcterms:W3CDTF">2022-04-24T14:04:49Z</dcterms:created>
  <dcterms:modified xsi:type="dcterms:W3CDTF">2023-11-01T18:33:00Z</dcterms:modified>
</cp:coreProperties>
</file>