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6" r:id="rId2"/>
    <p:sldId id="324" r:id="rId3"/>
    <p:sldId id="262" r:id="rId4"/>
    <p:sldId id="263" r:id="rId5"/>
    <p:sldId id="256" r:id="rId6"/>
    <p:sldId id="259" r:id="rId7"/>
    <p:sldId id="260" r:id="rId8"/>
    <p:sldId id="275" r:id="rId9"/>
    <p:sldId id="305" r:id="rId10"/>
    <p:sldId id="276" r:id="rId11"/>
    <p:sldId id="266" r:id="rId12"/>
    <p:sldId id="278" r:id="rId13"/>
    <p:sldId id="325" r:id="rId14"/>
    <p:sldId id="279" r:id="rId15"/>
    <p:sldId id="277" r:id="rId16"/>
    <p:sldId id="280" r:id="rId17"/>
    <p:sldId id="281" r:id="rId18"/>
    <p:sldId id="286" r:id="rId19"/>
    <p:sldId id="303" r:id="rId20"/>
    <p:sldId id="284" r:id="rId21"/>
    <p:sldId id="282" r:id="rId22"/>
    <p:sldId id="306" r:id="rId23"/>
    <p:sldId id="318" r:id="rId24"/>
    <p:sldId id="307" r:id="rId25"/>
    <p:sldId id="309" r:id="rId26"/>
    <p:sldId id="308" r:id="rId27"/>
    <p:sldId id="310" r:id="rId28"/>
    <p:sldId id="311" r:id="rId29"/>
    <p:sldId id="313" r:id="rId30"/>
    <p:sldId id="314" r:id="rId31"/>
    <p:sldId id="312" r:id="rId32"/>
    <p:sldId id="273" r:id="rId33"/>
    <p:sldId id="272" r:id="rId34"/>
    <p:sldId id="320" r:id="rId35"/>
    <p:sldId id="269" r:id="rId36"/>
    <p:sldId id="270" r:id="rId37"/>
    <p:sldId id="322" r:id="rId38"/>
    <p:sldId id="323" r:id="rId39"/>
    <p:sldId id="287" r:id="rId40"/>
    <p:sldId id="290" r:id="rId41"/>
    <p:sldId id="291" r:id="rId42"/>
    <p:sldId id="295" r:id="rId43"/>
    <p:sldId id="294" r:id="rId44"/>
    <p:sldId id="293" r:id="rId45"/>
    <p:sldId id="296" r:id="rId46"/>
    <p:sldId id="304" r:id="rId47"/>
    <p:sldId id="297" r:id="rId48"/>
    <p:sldId id="298" r:id="rId49"/>
    <p:sldId id="299" r:id="rId50"/>
    <p:sldId id="300" r:id="rId51"/>
    <p:sldId id="301" r:id="rId52"/>
    <p:sldId id="302" r:id="rId53"/>
    <p:sldId id="267" r:id="rId54"/>
    <p:sldId id="268" r:id="rId55"/>
    <p:sldId id="264" r:id="rId56"/>
    <p:sldId id="319" r:id="rId57"/>
    <p:sldId id="321" r:id="rId58"/>
    <p:sldId id="317" r:id="rId5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651" y="-1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F0DCD-63F5-4EDA-B2D1-E65BD83CD18D}" type="datetimeFigureOut">
              <a:rPr lang="de-DE" smtClean="0"/>
              <a:t>16.06.2021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7FA01-4287-4382-A163-EEA58CB26B9A}" type="slidenum">
              <a:rPr lang="de-DE" smtClean="0"/>
              <a:t>‹Nr.›</a:t>
            </a:fld>
            <a:endParaRPr lang="de-DE"/>
          </a:p>
        </p:txBody>
      </p:sp>
    </p:spTree>
    <p:extLst>
      <p:ext uri="{BB962C8B-B14F-4D97-AF65-F5344CB8AC3E}">
        <p14:creationId xmlns:p14="http://schemas.microsoft.com/office/powerpoint/2010/main" val="416747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2F7FA01-4287-4382-A163-EEA58CB26B9A}" type="slidenum">
              <a:rPr lang="de-DE" smtClean="0"/>
              <a:t>14</a:t>
            </a:fld>
            <a:endParaRPr lang="de-DE"/>
          </a:p>
        </p:txBody>
      </p:sp>
    </p:spTree>
    <p:extLst>
      <p:ext uri="{BB962C8B-B14F-4D97-AF65-F5344CB8AC3E}">
        <p14:creationId xmlns:p14="http://schemas.microsoft.com/office/powerpoint/2010/main" val="404324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FD3D5A8-0298-4871-94F7-FDBE966CE13B}" type="datetimeFigureOut">
              <a:rPr lang="de-DE" smtClean="0"/>
              <a:t>16.06.2021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2720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FD3D5A8-0298-4871-94F7-FDBE966CE13B}" type="datetimeFigureOut">
              <a:rPr lang="de-DE" smtClean="0"/>
              <a:t>16.06.2021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308674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FD3D5A8-0298-4871-94F7-FDBE966CE13B}" type="datetimeFigureOut">
              <a:rPr lang="de-DE" smtClean="0"/>
              <a:t>16.06.2021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390464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FD3D5A8-0298-4871-94F7-FDBE966CE13B}" type="datetimeFigureOut">
              <a:rPr lang="de-DE" smtClean="0"/>
              <a:t>16.06.2021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8695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FD3D5A8-0298-4871-94F7-FDBE966CE13B}" type="datetimeFigureOut">
              <a:rPr lang="de-DE" smtClean="0"/>
              <a:t>16.06.2021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23144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FD3D5A8-0298-4871-94F7-FDBE966CE13B}" type="datetimeFigureOut">
              <a:rPr lang="de-DE" smtClean="0"/>
              <a:t>16.06.2021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337745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FD3D5A8-0298-4871-94F7-FDBE966CE13B}" type="datetimeFigureOut">
              <a:rPr lang="de-DE" smtClean="0"/>
              <a:t>16.06.2021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313299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FD3D5A8-0298-4871-94F7-FDBE966CE13B}" type="datetimeFigureOut">
              <a:rPr lang="de-DE" smtClean="0"/>
              <a:t>16.06.2021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414426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FD3D5A8-0298-4871-94F7-FDBE966CE13B}" type="datetimeFigureOut">
              <a:rPr lang="de-DE" smtClean="0"/>
              <a:t>16.06.2021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98888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FD3D5A8-0298-4871-94F7-FDBE966CE13B}" type="datetimeFigureOut">
              <a:rPr lang="de-DE" smtClean="0"/>
              <a:t>16.06.2021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180111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FD3D5A8-0298-4871-94F7-FDBE966CE13B}" type="datetimeFigureOut">
              <a:rPr lang="de-DE" smtClean="0"/>
              <a:t>16.06.2021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A99B7B-E959-47DD-AA94-3E23AD310085}" type="slidenum">
              <a:rPr lang="de-DE" smtClean="0"/>
              <a:t>‹Nr.›</a:t>
            </a:fld>
            <a:endParaRPr lang="de-DE"/>
          </a:p>
        </p:txBody>
      </p:sp>
    </p:spTree>
    <p:extLst>
      <p:ext uri="{BB962C8B-B14F-4D97-AF65-F5344CB8AC3E}">
        <p14:creationId xmlns:p14="http://schemas.microsoft.com/office/powerpoint/2010/main" val="404466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3D5A8-0298-4871-94F7-FDBE966CE13B}" type="datetimeFigureOut">
              <a:rPr lang="de-DE" smtClean="0"/>
              <a:t>16.06.2021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99B7B-E959-47DD-AA94-3E23AD310085}" type="slidenum">
              <a:rPr lang="de-DE" smtClean="0"/>
              <a:t>‹Nr.›</a:t>
            </a:fld>
            <a:endParaRPr lang="de-DE"/>
          </a:p>
        </p:txBody>
      </p:sp>
    </p:spTree>
    <p:extLst>
      <p:ext uri="{BB962C8B-B14F-4D97-AF65-F5344CB8AC3E}">
        <p14:creationId xmlns:p14="http://schemas.microsoft.com/office/powerpoint/2010/main" val="423871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229600" cy="4536504"/>
          </a:xfrm>
        </p:spPr>
        <p:txBody>
          <a:bodyPr>
            <a:normAutofit/>
          </a:bodyPr>
          <a:lstStyle/>
          <a:p>
            <a:r>
              <a:rPr lang="de-DE" dirty="0" smtClean="0"/>
              <a:t>Die Ontogenese der kindlichen Motorik</a:t>
            </a:r>
            <a:br>
              <a:rPr lang="de-DE" dirty="0" smtClean="0"/>
            </a:br>
            <a:r>
              <a:rPr lang="de-DE" sz="3200" dirty="0" smtClean="0"/>
              <a:t>Biomechanische, physiologische </a:t>
            </a:r>
            <a:br>
              <a:rPr lang="de-DE" sz="3200" dirty="0" smtClean="0"/>
            </a:br>
            <a:r>
              <a:rPr lang="de-DE" sz="3200" dirty="0" smtClean="0"/>
              <a:t>und soziale Aspekte</a:t>
            </a:r>
            <a:br>
              <a:rPr lang="de-DE" sz="3200" dirty="0" smtClean="0"/>
            </a:br>
            <a:r>
              <a:rPr lang="de-DE" sz="3200" dirty="0" smtClean="0"/>
              <a:t/>
            </a:r>
            <a:br>
              <a:rPr lang="de-DE" sz="3200" dirty="0" smtClean="0"/>
            </a:br>
            <a:r>
              <a:rPr lang="de-DE" sz="3200" dirty="0"/>
              <a:t/>
            </a:r>
            <a:br>
              <a:rPr lang="de-DE" sz="3200" dirty="0"/>
            </a:br>
            <a:r>
              <a:rPr lang="de-DE" sz="4000" dirty="0" smtClean="0"/>
              <a:t>Achim Grell </a:t>
            </a:r>
            <a:r>
              <a:rPr lang="de-DE" sz="2400" dirty="0" smtClean="0"/>
              <a:t>Physiotherapeut</a:t>
            </a:r>
            <a:r>
              <a:rPr lang="de-DE" sz="3200" dirty="0" smtClean="0"/>
              <a:t/>
            </a:r>
            <a:br>
              <a:rPr lang="de-DE" sz="3200" dirty="0" smtClean="0"/>
            </a:br>
            <a:endParaRPr lang="de-DE" sz="3200" dirty="0"/>
          </a:p>
        </p:txBody>
      </p:sp>
    </p:spTree>
    <p:extLst>
      <p:ext uri="{BB962C8B-B14F-4D97-AF65-F5344CB8AC3E}">
        <p14:creationId xmlns:p14="http://schemas.microsoft.com/office/powerpoint/2010/main" val="346565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t>
            </a:r>
            <a:r>
              <a:rPr lang="de-DE" dirty="0" err="1" smtClean="0"/>
              <a:t>Trimenon</a:t>
            </a:r>
            <a:endParaRPr lang="de-DE" dirty="0"/>
          </a:p>
        </p:txBody>
      </p:sp>
      <p:sp>
        <p:nvSpPr>
          <p:cNvPr id="3" name="Inhaltsplatzhalter 2"/>
          <p:cNvSpPr>
            <a:spLocks noGrp="1"/>
          </p:cNvSpPr>
          <p:nvPr>
            <p:ph idx="1"/>
          </p:nvPr>
        </p:nvSpPr>
        <p:spPr/>
        <p:txBody>
          <a:bodyPr/>
          <a:lstStyle/>
          <a:p>
            <a:r>
              <a:rPr lang="de-DE" b="1" dirty="0"/>
              <a:t>Kopfrollen</a:t>
            </a:r>
            <a:r>
              <a:rPr lang="de-DE" i="1" dirty="0"/>
              <a:t> in Bauchlage – Schutz vor Ersticken</a:t>
            </a:r>
          </a:p>
          <a:p>
            <a:r>
              <a:rPr lang="de-DE" b="1" dirty="0" err="1"/>
              <a:t>Rooting</a:t>
            </a:r>
            <a:r>
              <a:rPr lang="de-DE" i="1" dirty="0"/>
              <a:t>- Suchreflex Nahrungsaufnahme</a:t>
            </a:r>
          </a:p>
          <a:p>
            <a:r>
              <a:rPr lang="de-DE" b="1" dirty="0" err="1" smtClean="0"/>
              <a:t>Mororeflex</a:t>
            </a:r>
            <a:r>
              <a:rPr lang="de-DE" dirty="0" smtClean="0"/>
              <a:t>- </a:t>
            </a:r>
            <a:r>
              <a:rPr lang="de-DE" i="1" dirty="0" smtClean="0"/>
              <a:t>Klammerreflex</a:t>
            </a:r>
          </a:p>
          <a:p>
            <a:r>
              <a:rPr lang="de-DE" b="1" dirty="0" smtClean="0"/>
              <a:t>Homogenes Strampeln</a:t>
            </a:r>
            <a:r>
              <a:rPr lang="de-DE" i="1" dirty="0" smtClean="0"/>
              <a:t>- Beide Beine strampeln gleichförmig im Gegensatz zu reziproken (gegensinnig)Strampeln</a:t>
            </a:r>
            <a:endParaRPr lang="de-DE" i="1" dirty="0"/>
          </a:p>
        </p:txBody>
      </p:sp>
    </p:spTree>
    <p:extLst>
      <p:ext uri="{BB962C8B-B14F-4D97-AF65-F5344CB8AC3E}">
        <p14:creationId xmlns:p14="http://schemas.microsoft.com/office/powerpoint/2010/main" val="104396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Hypothese</a:t>
            </a:r>
            <a:endParaRPr lang="de-DE" dirty="0"/>
          </a:p>
        </p:txBody>
      </p:sp>
      <p:sp>
        <p:nvSpPr>
          <p:cNvPr id="3" name="Inhaltsplatzhalter 2"/>
          <p:cNvSpPr>
            <a:spLocks noGrp="1"/>
          </p:cNvSpPr>
          <p:nvPr>
            <p:ph idx="1"/>
          </p:nvPr>
        </p:nvSpPr>
        <p:spPr/>
        <p:txBody>
          <a:bodyPr>
            <a:normAutofit/>
          </a:bodyPr>
          <a:lstStyle/>
          <a:p>
            <a:r>
              <a:rPr lang="de-DE" dirty="0" smtClean="0"/>
              <a:t>Baby hat den genetischen „Auftrag“ etwas anzuschauen und dies zu ergreifen</a:t>
            </a:r>
          </a:p>
          <a:p>
            <a:endParaRPr lang="de-DE" dirty="0"/>
          </a:p>
          <a:p>
            <a:r>
              <a:rPr lang="de-DE" dirty="0" smtClean="0"/>
              <a:t>Dazu braucht es ganz bestimmte motorische Fähigkeiten</a:t>
            </a:r>
            <a:endParaRPr lang="de-DE" dirty="0"/>
          </a:p>
        </p:txBody>
      </p:sp>
    </p:spTree>
    <p:extLst>
      <p:ext uri="{BB962C8B-B14F-4D97-AF65-F5344CB8AC3E}">
        <p14:creationId xmlns:p14="http://schemas.microsoft.com/office/powerpoint/2010/main" val="415788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3. Monat, Rückenlage Kopfkontrolle</a:t>
            </a:r>
            <a:endParaRPr lang="de-DE" dirty="0"/>
          </a:p>
        </p:txBody>
      </p:sp>
      <p:sp>
        <p:nvSpPr>
          <p:cNvPr id="3" name="Inhaltsplatzhalter 2"/>
          <p:cNvSpPr>
            <a:spLocks noGrp="1"/>
          </p:cNvSpPr>
          <p:nvPr>
            <p:ph idx="1"/>
          </p:nvPr>
        </p:nvSpPr>
        <p:spPr/>
        <p:txBody>
          <a:bodyPr/>
          <a:lstStyle/>
          <a:p>
            <a:r>
              <a:rPr lang="de-DE" dirty="0" smtClean="0"/>
              <a:t>Rumpf wird zur Stützbasis</a:t>
            </a:r>
          </a:p>
          <a:p>
            <a:pPr marL="0" indent="0">
              <a:buNone/>
            </a:pPr>
            <a:endParaRPr lang="de-DE" dirty="0"/>
          </a:p>
        </p:txBody>
      </p:sp>
      <p:pic>
        <p:nvPicPr>
          <p:cNvPr id="1026" name="Picture 2" descr="C:\Users\Achim\Documents\Vorträge\Vortrag Idealmotorik\Bilder motorische Entwicklung\muskelfunktionsdifferenzierung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7270750" cy="486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8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Rumpf</a:t>
            </a:r>
            <a:endParaRPr lang="de-DE" dirty="0"/>
          </a:p>
        </p:txBody>
      </p:sp>
      <p:sp>
        <p:nvSpPr>
          <p:cNvPr id="3" name="Inhaltsplatzhalter 2"/>
          <p:cNvSpPr>
            <a:spLocks noGrp="1"/>
          </p:cNvSpPr>
          <p:nvPr>
            <p:ph idx="1"/>
          </p:nvPr>
        </p:nvSpPr>
        <p:spPr>
          <a:xfrm>
            <a:off x="457200" y="2071389"/>
            <a:ext cx="8229600" cy="4525963"/>
          </a:xfrm>
        </p:spPr>
        <p:txBody>
          <a:bodyPr/>
          <a:lstStyle/>
          <a:p>
            <a:r>
              <a:rPr lang="de-DE" dirty="0" smtClean="0"/>
              <a:t>Der Rumpf ist die unverzichtbare Basis für jede koordinierte Bewegung der Arme, Beine und Kopf</a:t>
            </a:r>
            <a:endParaRPr lang="de-DE" dirty="0"/>
          </a:p>
        </p:txBody>
      </p:sp>
    </p:spTree>
    <p:extLst>
      <p:ext uri="{BB962C8B-B14F-4D97-AF65-F5344CB8AC3E}">
        <p14:creationId xmlns:p14="http://schemas.microsoft.com/office/powerpoint/2010/main" val="81303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t>1. </a:t>
            </a:r>
            <a:r>
              <a:rPr lang="de-DE" sz="3600" dirty="0" err="1" smtClean="0"/>
              <a:t>Trimenon</a:t>
            </a:r>
            <a:r>
              <a:rPr lang="de-DE" sz="3600" dirty="0" smtClean="0"/>
              <a:t>  </a:t>
            </a:r>
            <a:r>
              <a:rPr lang="de-DE" sz="3100" dirty="0" smtClean="0"/>
              <a:t>3. </a:t>
            </a:r>
            <a:r>
              <a:rPr lang="de-DE" sz="3100" dirty="0" err="1" smtClean="0"/>
              <a:t>Monat,Rückenlage</a:t>
            </a:r>
            <a:endParaRPr lang="de-DE" dirty="0"/>
          </a:p>
        </p:txBody>
      </p:sp>
      <p:sp>
        <p:nvSpPr>
          <p:cNvPr id="3" name="Inhaltsplatzhalter 2"/>
          <p:cNvSpPr>
            <a:spLocks noGrp="1"/>
          </p:cNvSpPr>
          <p:nvPr>
            <p:ph idx="1"/>
          </p:nvPr>
        </p:nvSpPr>
        <p:spPr/>
        <p:txBody>
          <a:bodyPr/>
          <a:lstStyle/>
          <a:p>
            <a:r>
              <a:rPr lang="de-DE" dirty="0" smtClean="0"/>
              <a:t>Hand- Handkoordination		           </a:t>
            </a:r>
          </a:p>
          <a:p>
            <a:r>
              <a:rPr lang="de-DE" dirty="0" smtClean="0"/>
              <a:t> (Hände berühren sich gegenseitig)</a:t>
            </a:r>
          </a:p>
          <a:p>
            <a:r>
              <a:rPr lang="de-DE" i="1" dirty="0" smtClean="0"/>
              <a:t>Beginn der Körperschemabildung</a:t>
            </a:r>
          </a:p>
        </p:txBody>
      </p:sp>
      <p:pic>
        <p:nvPicPr>
          <p:cNvPr id="2050" name="Picture 2" descr="C:\Users\Achim\Documents\Vorträge\Vortrag Idealmotorik\Puppenbilder\DSCF04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19" t="10469" r="19144" b="22666"/>
          <a:stretch/>
        </p:blipFill>
        <p:spPr bwMode="auto">
          <a:xfrm>
            <a:off x="685800" y="3644900"/>
            <a:ext cx="38989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chim\Documents\Vorträge\Vortrag Idealmotorik\Bilder motorische Entwicklung\IMG_70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4" t="3570" r="9951" b="6385"/>
          <a:stretch/>
        </p:blipFill>
        <p:spPr bwMode="auto">
          <a:xfrm>
            <a:off x="5004048" y="3667642"/>
            <a:ext cx="3593231" cy="23775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957415" y="6165304"/>
            <a:ext cx="3672408" cy="369332"/>
          </a:xfrm>
          <a:prstGeom prst="rect">
            <a:avLst/>
          </a:prstGeom>
          <a:noFill/>
        </p:spPr>
        <p:txBody>
          <a:bodyPr wrap="square" rtlCol="0">
            <a:spAutoFit/>
          </a:bodyPr>
          <a:lstStyle/>
          <a:p>
            <a:r>
              <a:rPr lang="de-DE" dirty="0" smtClean="0"/>
              <a:t>Abb. 2 </a:t>
            </a:r>
            <a:r>
              <a:rPr lang="de-DE" sz="1100" dirty="0" smtClean="0"/>
              <a:t>Bewegungsstörungen </a:t>
            </a:r>
            <a:r>
              <a:rPr lang="de-DE" sz="1100" dirty="0" err="1" smtClean="0"/>
              <a:t>Vojta</a:t>
            </a:r>
            <a:r>
              <a:rPr lang="de-DE" sz="1100" dirty="0" smtClean="0"/>
              <a:t> </a:t>
            </a:r>
            <a:r>
              <a:rPr lang="de-DE" sz="1100" dirty="0" err="1" smtClean="0"/>
              <a:t>Enkeverlag</a:t>
            </a:r>
            <a:endParaRPr lang="de-DE" sz="1100" dirty="0"/>
          </a:p>
        </p:txBody>
      </p:sp>
    </p:spTree>
    <p:extLst>
      <p:ext uri="{BB962C8B-B14F-4D97-AF65-F5344CB8AC3E}">
        <p14:creationId xmlns:p14="http://schemas.microsoft.com/office/powerpoint/2010/main" val="8562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1. </a:t>
            </a:r>
            <a:r>
              <a:rPr lang="de-DE" sz="3200" dirty="0" err="1" smtClean="0"/>
              <a:t>Trimenon</a:t>
            </a:r>
            <a:r>
              <a:rPr lang="de-DE" sz="3200" dirty="0" smtClean="0"/>
              <a:t> </a:t>
            </a:r>
            <a:r>
              <a:rPr lang="de-DE" dirty="0" smtClean="0"/>
              <a:t>3. Monat</a:t>
            </a:r>
            <a:endParaRPr lang="de-DE" dirty="0"/>
          </a:p>
        </p:txBody>
      </p:sp>
      <p:sp>
        <p:nvSpPr>
          <p:cNvPr id="3" name="Inhaltsplatzhalter 2"/>
          <p:cNvSpPr>
            <a:spLocks noGrp="1"/>
          </p:cNvSpPr>
          <p:nvPr>
            <p:ph idx="1"/>
          </p:nvPr>
        </p:nvSpPr>
        <p:spPr/>
        <p:txBody>
          <a:bodyPr>
            <a:normAutofit lnSpcReduction="10000"/>
          </a:bodyPr>
          <a:lstStyle/>
          <a:p>
            <a:r>
              <a:rPr lang="de-DE" dirty="0" smtClean="0"/>
              <a:t>Aus der Rückenlage </a:t>
            </a:r>
          </a:p>
          <a:p>
            <a:endParaRPr lang="de-DE" dirty="0" smtClean="0"/>
          </a:p>
          <a:p>
            <a:r>
              <a:rPr lang="de-DE" dirty="0" smtClean="0"/>
              <a:t>Um sich optisch zu orientieren, Blickkontakt(genetischer Auftrag) muss der Kopf in alle Richtungen frei drehen können, Vorrausetzung ist, dass der Rumpf eine stabile Basis darstellt.  </a:t>
            </a:r>
          </a:p>
          <a:p>
            <a:endParaRPr lang="de-DE" i="1" dirty="0" smtClean="0"/>
          </a:p>
          <a:p>
            <a:r>
              <a:rPr lang="de-DE" i="1" dirty="0" smtClean="0"/>
              <a:t>Hirnhälften sind noch nicht verbunden</a:t>
            </a:r>
          </a:p>
        </p:txBody>
      </p:sp>
    </p:spTree>
    <p:extLst>
      <p:ext uri="{BB962C8B-B14F-4D97-AF65-F5344CB8AC3E}">
        <p14:creationId xmlns:p14="http://schemas.microsoft.com/office/powerpoint/2010/main" val="109676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Monat, Bauchlage</a:t>
            </a:r>
            <a:endParaRPr lang="de-DE" dirty="0"/>
          </a:p>
        </p:txBody>
      </p:sp>
      <p:sp>
        <p:nvSpPr>
          <p:cNvPr id="3" name="Inhaltsplatzhalter 2"/>
          <p:cNvSpPr>
            <a:spLocks noGrp="1"/>
          </p:cNvSpPr>
          <p:nvPr>
            <p:ph idx="1"/>
          </p:nvPr>
        </p:nvSpPr>
        <p:spPr/>
        <p:txBody>
          <a:bodyPr/>
          <a:lstStyle/>
          <a:p>
            <a:r>
              <a:rPr lang="de-DE" dirty="0" smtClean="0"/>
              <a:t>Symmetrischer Ellenbogenstütz,  Kopf kann nur frei drehen, wenn Arme und Rumpf arbeiten. </a:t>
            </a:r>
            <a:r>
              <a:rPr lang="de-DE" i="1" dirty="0" smtClean="0"/>
              <a:t>(Ganzkörpermuster)</a:t>
            </a:r>
            <a:endParaRPr lang="de-DE" i="1" dirty="0"/>
          </a:p>
        </p:txBody>
      </p:sp>
      <p:pic>
        <p:nvPicPr>
          <p:cNvPr id="3074" name="Picture 2" descr="C:\Users\Achim\Documents\Vorträge\Vortrag Idealmotorik\Puppenbilder\DSCF04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11" t="15120" r="1009" b="17153"/>
          <a:stretch/>
        </p:blipFill>
        <p:spPr bwMode="auto">
          <a:xfrm>
            <a:off x="2418224" y="3429000"/>
            <a:ext cx="6126480" cy="298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8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Monat, Bauchlage</a:t>
            </a:r>
            <a:endParaRPr lang="de-DE" dirty="0"/>
          </a:p>
        </p:txBody>
      </p:sp>
      <p:sp>
        <p:nvSpPr>
          <p:cNvPr id="3" name="Inhaltsplatzhalter 2"/>
          <p:cNvSpPr>
            <a:spLocks noGrp="1"/>
          </p:cNvSpPr>
          <p:nvPr>
            <p:ph idx="1"/>
          </p:nvPr>
        </p:nvSpPr>
        <p:spPr/>
        <p:txBody>
          <a:bodyPr/>
          <a:lstStyle/>
          <a:p>
            <a:r>
              <a:rPr lang="de-DE" dirty="0" smtClean="0"/>
              <a:t>Symmetrischer Ellenbogenstütz,  Kopf kann frei gedreht werden</a:t>
            </a:r>
          </a:p>
          <a:p>
            <a:endParaRPr lang="de-DE" dirty="0"/>
          </a:p>
          <a:p>
            <a:r>
              <a:rPr lang="de-DE" dirty="0" smtClean="0"/>
              <a:t>Kind benötigt hierfür Rumpfmuskulatur und  die Arme müssen auf den Ellenbogen stützen können. Aus diesem Grund ist Greifen in Bauchlage, zu diesem Zeitpunkt noch nicht möglich</a:t>
            </a:r>
            <a:endParaRPr lang="de-DE" dirty="0"/>
          </a:p>
        </p:txBody>
      </p:sp>
    </p:spTree>
    <p:extLst>
      <p:ext uri="{BB962C8B-B14F-4D97-AF65-F5344CB8AC3E}">
        <p14:creationId xmlns:p14="http://schemas.microsoft.com/office/powerpoint/2010/main" val="2828880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4,5 Monate , Einzelellenbogenstütz</a:t>
            </a:r>
            <a:endParaRPr lang="de-DE" dirty="0"/>
          </a:p>
        </p:txBody>
      </p:sp>
      <p:pic>
        <p:nvPicPr>
          <p:cNvPr id="2050" name="Picture 2" descr="C:\Users\Achim\Documents\Vorträge\Vortrag Idealmotorik\Puppenbilder\DSCF04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39" t="22429" r="4087" b="7318"/>
          <a:stretch/>
        </p:blipFill>
        <p:spPr bwMode="auto">
          <a:xfrm>
            <a:off x="1035050" y="2636912"/>
            <a:ext cx="7073900" cy="3810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403648" y="1988840"/>
            <a:ext cx="6264696" cy="369332"/>
          </a:xfrm>
          <a:prstGeom prst="rect">
            <a:avLst/>
          </a:prstGeom>
          <a:noFill/>
        </p:spPr>
        <p:txBody>
          <a:bodyPr wrap="square" rtlCol="0">
            <a:spAutoFit/>
          </a:bodyPr>
          <a:lstStyle/>
          <a:p>
            <a:r>
              <a:rPr lang="de-DE" dirty="0" smtClean="0"/>
              <a:t>mit Unterstützungsfläche</a:t>
            </a:r>
            <a:endParaRPr lang="de-DE" dirty="0"/>
          </a:p>
        </p:txBody>
      </p:sp>
    </p:spTree>
    <p:extLst>
      <p:ext uri="{BB962C8B-B14F-4D97-AF65-F5344CB8AC3E}">
        <p14:creationId xmlns:p14="http://schemas.microsoft.com/office/powerpoint/2010/main" val="325350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4,5 Monate, Einzelellenbogenstütz</a:t>
            </a:r>
            <a:endParaRPr lang="de-DE" dirty="0"/>
          </a:p>
        </p:txBody>
      </p:sp>
      <p:pic>
        <p:nvPicPr>
          <p:cNvPr id="4098" name="Picture 2" descr="C:\Users\Achim\Documents\Vorträge\Vortrag Idealmotorik\Bilder motorische Entwicklung\IMG_70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3256"/>
            <a:ext cx="6892332" cy="4640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067944" y="6381328"/>
            <a:ext cx="4084020" cy="369332"/>
          </a:xfrm>
          <a:prstGeom prst="rect">
            <a:avLst/>
          </a:prstGeom>
          <a:noFill/>
        </p:spPr>
        <p:txBody>
          <a:bodyPr wrap="square" rtlCol="0">
            <a:spAutoFit/>
          </a:bodyPr>
          <a:lstStyle/>
          <a:p>
            <a:r>
              <a:rPr lang="de-DE" dirty="0" smtClean="0"/>
              <a:t>Abb.4 </a:t>
            </a:r>
            <a:r>
              <a:rPr lang="de-DE" sz="1200" dirty="0" smtClean="0"/>
              <a:t>Bewegungsstörungen </a:t>
            </a:r>
            <a:r>
              <a:rPr lang="de-DE" sz="1200" dirty="0" err="1" smtClean="0"/>
              <a:t>Vojta</a:t>
            </a:r>
            <a:r>
              <a:rPr lang="de-DE" sz="1200" dirty="0" smtClean="0"/>
              <a:t> </a:t>
            </a:r>
            <a:r>
              <a:rPr lang="de-DE" sz="1200" dirty="0" err="1" smtClean="0"/>
              <a:t>Enkeverlag</a:t>
            </a:r>
            <a:endParaRPr lang="de-DE" sz="1200" dirty="0"/>
          </a:p>
        </p:txBody>
      </p:sp>
    </p:spTree>
    <p:extLst>
      <p:ext uri="{BB962C8B-B14F-4D97-AF65-F5344CB8AC3E}">
        <p14:creationId xmlns:p14="http://schemas.microsoft.com/office/powerpoint/2010/main" val="200820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Unterscheidung</a:t>
            </a:r>
            <a:endParaRPr lang="de-DE" dirty="0"/>
          </a:p>
        </p:txBody>
      </p:sp>
      <p:sp>
        <p:nvSpPr>
          <p:cNvPr id="3" name="Inhaltsplatzhalter 2"/>
          <p:cNvSpPr>
            <a:spLocks noGrp="1"/>
          </p:cNvSpPr>
          <p:nvPr>
            <p:ph idx="1"/>
          </p:nvPr>
        </p:nvSpPr>
        <p:spPr/>
        <p:txBody>
          <a:bodyPr/>
          <a:lstStyle/>
          <a:p>
            <a:r>
              <a:rPr lang="de-DE" dirty="0" smtClean="0"/>
              <a:t>Ontogenese -Individuelle menschliche motorische Entwicklung von der Geburt bis zum freien Gehen</a:t>
            </a:r>
          </a:p>
          <a:p>
            <a:r>
              <a:rPr lang="de-DE" dirty="0" smtClean="0"/>
              <a:t>Phylogenese -Stammesentwicklung vom Einzeller über den Vierfüßler bis zum aufrechten Gang</a:t>
            </a:r>
            <a:endParaRPr lang="de-DE" dirty="0"/>
          </a:p>
        </p:txBody>
      </p:sp>
    </p:spTree>
    <p:extLst>
      <p:ext uri="{BB962C8B-B14F-4D97-AF65-F5344CB8AC3E}">
        <p14:creationId xmlns:p14="http://schemas.microsoft.com/office/powerpoint/2010/main" val="246548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4,5 Monate,  Greifen aus Bauchlage </a:t>
            </a:r>
            <a:endParaRPr lang="de-DE" dirty="0"/>
          </a:p>
        </p:txBody>
      </p:sp>
      <p:sp>
        <p:nvSpPr>
          <p:cNvPr id="3" name="Inhaltsplatzhalter 2"/>
          <p:cNvSpPr>
            <a:spLocks noGrp="1"/>
          </p:cNvSpPr>
          <p:nvPr>
            <p:ph idx="1"/>
          </p:nvPr>
        </p:nvSpPr>
        <p:spPr/>
        <p:txBody>
          <a:bodyPr/>
          <a:lstStyle/>
          <a:p>
            <a:r>
              <a:rPr lang="de-DE" sz="4000" dirty="0"/>
              <a:t>Einzelellenbogenstütz</a:t>
            </a:r>
          </a:p>
          <a:p>
            <a:r>
              <a:rPr lang="de-DE" dirty="0" smtClean="0"/>
              <a:t>Baby braucht einen Arm zum Greifen und kann mit diesem nicht mehr stützen.</a:t>
            </a:r>
          </a:p>
          <a:p>
            <a:r>
              <a:rPr lang="de-DE" dirty="0" smtClean="0"/>
              <a:t>Die Stützfunktion wird vom unilateralen Knie übernommen</a:t>
            </a:r>
          </a:p>
          <a:p>
            <a:r>
              <a:rPr lang="de-DE" i="1" dirty="0" smtClean="0"/>
              <a:t>Linke und rechte Gehirnhälfte arbeiten zusammen, </a:t>
            </a:r>
            <a:r>
              <a:rPr lang="de-DE" i="1" dirty="0" err="1" smtClean="0"/>
              <a:t>Splitbrain</a:t>
            </a:r>
            <a:r>
              <a:rPr lang="de-DE" i="1" dirty="0" smtClean="0"/>
              <a:t> beendet</a:t>
            </a:r>
          </a:p>
        </p:txBody>
      </p:sp>
    </p:spTree>
    <p:extLst>
      <p:ext uri="{BB962C8B-B14F-4D97-AF65-F5344CB8AC3E}">
        <p14:creationId xmlns:p14="http://schemas.microsoft.com/office/powerpoint/2010/main" val="381540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2.Trimenon</a:t>
            </a:r>
            <a:r>
              <a:rPr lang="de-DE" dirty="0"/>
              <a:t> </a:t>
            </a:r>
            <a:r>
              <a:rPr lang="de-DE" dirty="0" smtClean="0"/>
              <a:t>4. Monat Rückenlage</a:t>
            </a:r>
            <a:endParaRPr lang="de-DE" dirty="0"/>
          </a:p>
        </p:txBody>
      </p:sp>
      <p:sp>
        <p:nvSpPr>
          <p:cNvPr id="3" name="Inhaltsplatzhalter 2"/>
          <p:cNvSpPr>
            <a:spLocks noGrp="1"/>
          </p:cNvSpPr>
          <p:nvPr>
            <p:ph idx="1"/>
          </p:nvPr>
        </p:nvSpPr>
        <p:spPr/>
        <p:txBody>
          <a:bodyPr>
            <a:normAutofit lnSpcReduction="10000"/>
          </a:bodyPr>
          <a:lstStyle/>
          <a:p>
            <a:r>
              <a:rPr lang="de-DE" b="1" dirty="0" smtClean="0"/>
              <a:t>Greifen</a:t>
            </a:r>
            <a:r>
              <a:rPr lang="de-DE" dirty="0" smtClean="0"/>
              <a:t> k</a:t>
            </a:r>
            <a:r>
              <a:rPr lang="de-DE" i="1" dirty="0" smtClean="0"/>
              <a:t>örperliche Inbesitznahme</a:t>
            </a:r>
            <a:r>
              <a:rPr lang="de-DE" i="1" dirty="0"/>
              <a:t> </a:t>
            </a:r>
            <a:r>
              <a:rPr lang="de-DE" i="1" dirty="0" smtClean="0"/>
              <a:t>        </a:t>
            </a:r>
          </a:p>
          <a:p>
            <a:r>
              <a:rPr lang="de-DE" dirty="0" smtClean="0"/>
              <a:t>In </a:t>
            </a:r>
            <a:r>
              <a:rPr lang="de-DE" dirty="0"/>
              <a:t>R</a:t>
            </a:r>
            <a:r>
              <a:rPr lang="de-DE" dirty="0" smtClean="0"/>
              <a:t>ückenlage kein Problem, da die Arme nicht zum Stütz benötigt werden. Aber nur unilateral möglich, d.h. Gegenstand rechts, kann nur mit der rechten Hand gegriffen werden.</a:t>
            </a:r>
          </a:p>
          <a:p>
            <a:r>
              <a:rPr lang="de-DE" b="1" smtClean="0"/>
              <a:t>Brainsplit</a:t>
            </a:r>
            <a:r>
              <a:rPr lang="de-DE" b="1" dirty="0" smtClean="0"/>
              <a:t> </a:t>
            </a:r>
            <a:r>
              <a:rPr lang="de-DE" dirty="0" smtClean="0"/>
              <a:t>, die linke und die recht Gehirnhälfte sind noch nicht verbunden und können sich noch nicht „absprechen“</a:t>
            </a:r>
            <a:endParaRPr lang="de-DE" dirty="0"/>
          </a:p>
        </p:txBody>
      </p:sp>
    </p:spTree>
    <p:extLst>
      <p:ext uri="{BB962C8B-B14F-4D97-AF65-F5344CB8AC3E}">
        <p14:creationId xmlns:p14="http://schemas.microsoft.com/office/powerpoint/2010/main" val="769270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Monat, Rückenlage</a:t>
            </a:r>
            <a:endParaRPr lang="de-DE" dirty="0"/>
          </a:p>
        </p:txBody>
      </p:sp>
      <p:pic>
        <p:nvPicPr>
          <p:cNvPr id="1026" name="Picture 2" descr="C:\Users\Achim\Documents\Vorträge\Vortrag Idealmotorik\Bilder motorische Entwicklung\IMG_7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772816"/>
            <a:ext cx="4951746"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27784" y="1340768"/>
            <a:ext cx="2232248" cy="523220"/>
          </a:xfrm>
          <a:prstGeom prst="rect">
            <a:avLst/>
          </a:prstGeom>
          <a:noFill/>
        </p:spPr>
        <p:txBody>
          <a:bodyPr wrap="square" rtlCol="0">
            <a:spAutoFit/>
          </a:bodyPr>
          <a:lstStyle/>
          <a:p>
            <a:r>
              <a:rPr lang="de-DE" sz="2800" dirty="0" smtClean="0"/>
              <a:t>Greifen</a:t>
            </a:r>
            <a:endParaRPr lang="de-DE" sz="2800" dirty="0"/>
          </a:p>
        </p:txBody>
      </p:sp>
      <p:sp>
        <p:nvSpPr>
          <p:cNvPr id="5" name="Textfeld 4"/>
          <p:cNvSpPr txBox="1"/>
          <p:nvPr/>
        </p:nvSpPr>
        <p:spPr>
          <a:xfrm>
            <a:off x="7020272" y="6237312"/>
            <a:ext cx="1944216" cy="707886"/>
          </a:xfrm>
          <a:prstGeom prst="rect">
            <a:avLst/>
          </a:prstGeom>
          <a:noFill/>
        </p:spPr>
        <p:txBody>
          <a:bodyPr wrap="square" rtlCol="0">
            <a:spAutoFit/>
          </a:bodyPr>
          <a:lstStyle/>
          <a:p>
            <a:r>
              <a:rPr lang="de-DE" dirty="0" smtClean="0"/>
              <a:t>Abb.3 </a:t>
            </a:r>
            <a:r>
              <a:rPr lang="de-DE" sz="1100" dirty="0" smtClean="0"/>
              <a:t>Bewegungsstörungen </a:t>
            </a:r>
            <a:r>
              <a:rPr lang="de-DE" sz="1100" dirty="0" err="1" smtClean="0"/>
              <a:t>Vojta</a:t>
            </a:r>
            <a:r>
              <a:rPr lang="de-DE" sz="1100" dirty="0" smtClean="0"/>
              <a:t> </a:t>
            </a:r>
            <a:r>
              <a:rPr lang="de-DE" sz="1100" dirty="0" err="1" smtClean="0"/>
              <a:t>Enkeverlag</a:t>
            </a:r>
            <a:endParaRPr lang="de-DE" sz="1100" dirty="0"/>
          </a:p>
        </p:txBody>
      </p:sp>
    </p:spTree>
    <p:extLst>
      <p:ext uri="{BB962C8B-B14F-4D97-AF65-F5344CB8AC3E}">
        <p14:creationId xmlns:p14="http://schemas.microsoft.com/office/powerpoint/2010/main" val="958682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Störung der Hirnentwicklung</a:t>
            </a:r>
            <a:endParaRPr lang="de-DE" dirty="0"/>
          </a:p>
        </p:txBody>
      </p:sp>
      <p:sp>
        <p:nvSpPr>
          <p:cNvPr id="3" name="Inhaltsplatzhalter 2"/>
          <p:cNvSpPr>
            <a:spLocks noGrp="1"/>
          </p:cNvSpPr>
          <p:nvPr>
            <p:ph idx="1"/>
          </p:nvPr>
        </p:nvSpPr>
        <p:spPr/>
        <p:txBody>
          <a:bodyPr>
            <a:normAutofit/>
          </a:bodyPr>
          <a:lstStyle/>
          <a:p>
            <a:r>
              <a:rPr lang="de-DE" dirty="0" smtClean="0"/>
              <a:t>z.B. durch Sauerstoffmangel während der Geburt</a:t>
            </a:r>
          </a:p>
          <a:p>
            <a:r>
              <a:rPr lang="de-DE" dirty="0" smtClean="0"/>
              <a:t>das Kind greift bei der Motorik auf entwicklungsgeschichtlich ältere Hirnareale zurück, diese sind gegen Störungen wie Sauerstoffmangel, unempfindlicher.</a:t>
            </a:r>
          </a:p>
          <a:p>
            <a:r>
              <a:rPr lang="de-DE" dirty="0" smtClean="0"/>
              <a:t>Die Motorik ist phylogenetisch induziert</a:t>
            </a:r>
          </a:p>
          <a:p>
            <a:r>
              <a:rPr lang="de-DE" dirty="0" smtClean="0"/>
              <a:t>Wir sprechen hier von abnormaler Motorik</a:t>
            </a:r>
          </a:p>
        </p:txBody>
      </p:sp>
    </p:spTree>
    <p:extLst>
      <p:ext uri="{BB962C8B-B14F-4D97-AF65-F5344CB8AC3E}">
        <p14:creationId xmlns:p14="http://schemas.microsoft.com/office/powerpoint/2010/main" val="1166302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Idealer und abnormer Stütz</a:t>
            </a:r>
            <a:endParaRPr lang="de-DE" dirty="0"/>
          </a:p>
        </p:txBody>
      </p:sp>
      <p:pic>
        <p:nvPicPr>
          <p:cNvPr id="1027" name="Picture 3" descr="C:\Users\Achim\Documents\Vorträge\Vortrag Idealmotorik\Puppenbilder\DSCF04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12" t="33298" r="19535" b="22507"/>
          <a:stretch/>
        </p:blipFill>
        <p:spPr bwMode="auto">
          <a:xfrm>
            <a:off x="1547664" y="1628800"/>
            <a:ext cx="6286500" cy="2275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chim\Documents\Vorträge\Vortrag Idealmotorik\Puppenbilder\DSCF04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0" t="34924" r="23682" b="34945"/>
          <a:stretch/>
        </p:blipFill>
        <p:spPr bwMode="auto">
          <a:xfrm>
            <a:off x="1835696" y="4797152"/>
            <a:ext cx="5818909" cy="1808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75856" y="1287883"/>
            <a:ext cx="2952328" cy="369332"/>
          </a:xfrm>
          <a:prstGeom prst="rect">
            <a:avLst/>
          </a:prstGeom>
          <a:noFill/>
        </p:spPr>
        <p:txBody>
          <a:bodyPr wrap="square" rtlCol="0">
            <a:spAutoFit/>
          </a:bodyPr>
          <a:lstStyle/>
          <a:p>
            <a:r>
              <a:rPr lang="de-DE" dirty="0" smtClean="0"/>
              <a:t>Idealer Stütz</a:t>
            </a:r>
            <a:endParaRPr lang="de-DE" dirty="0"/>
          </a:p>
        </p:txBody>
      </p:sp>
      <p:sp>
        <p:nvSpPr>
          <p:cNvPr id="4" name="Textfeld 3"/>
          <p:cNvSpPr txBox="1"/>
          <p:nvPr/>
        </p:nvSpPr>
        <p:spPr>
          <a:xfrm>
            <a:off x="3275856" y="4365104"/>
            <a:ext cx="2736304" cy="369332"/>
          </a:xfrm>
          <a:prstGeom prst="rect">
            <a:avLst/>
          </a:prstGeom>
          <a:noFill/>
        </p:spPr>
        <p:txBody>
          <a:bodyPr wrap="square" rtlCol="0">
            <a:spAutoFit/>
          </a:bodyPr>
          <a:lstStyle/>
          <a:p>
            <a:r>
              <a:rPr lang="de-DE" dirty="0" smtClean="0"/>
              <a:t>Abnormer Stütz</a:t>
            </a:r>
            <a:endParaRPr lang="de-DE" dirty="0"/>
          </a:p>
        </p:txBody>
      </p:sp>
    </p:spTree>
    <p:extLst>
      <p:ext uri="{BB962C8B-B14F-4D97-AF65-F5344CB8AC3E}">
        <p14:creationId xmlns:p14="http://schemas.microsoft.com/office/powerpoint/2010/main" val="219786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Stütz physiologisch und abnorm</a:t>
            </a:r>
            <a:endParaRPr lang="de-DE" dirty="0"/>
          </a:p>
        </p:txBody>
      </p:sp>
      <p:pic>
        <p:nvPicPr>
          <p:cNvPr id="3074" name="Picture 2" descr="C:\Users\Achim\Documents\Vorträge\Vortrag Idealmotorik\Bilder motorische Entwicklung\Ellenbogenstütz1.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84784"/>
            <a:ext cx="3419575" cy="22254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chim\Documents\Vorträge\Vortrag Idealmotorik\Bilder motorische Entwicklung\ellenbogenstütz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409" y="4293096"/>
            <a:ext cx="3563591" cy="2319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899592" y="1484784"/>
            <a:ext cx="3960440" cy="1477328"/>
          </a:xfrm>
          <a:prstGeom prst="rect">
            <a:avLst/>
          </a:prstGeom>
          <a:noFill/>
        </p:spPr>
        <p:txBody>
          <a:bodyPr wrap="square" rtlCol="0">
            <a:spAutoFit/>
          </a:bodyPr>
          <a:lstStyle/>
          <a:p>
            <a:r>
              <a:rPr lang="de-DE" dirty="0" smtClean="0"/>
              <a:t>Idealer Ellenbogenstütz</a:t>
            </a:r>
          </a:p>
          <a:p>
            <a:r>
              <a:rPr lang="de-DE" dirty="0" smtClean="0"/>
              <a:t>Kopf kann in alle Richtungen frei gedreht werden.</a:t>
            </a:r>
          </a:p>
          <a:p>
            <a:r>
              <a:rPr lang="de-DE" dirty="0" smtClean="0"/>
              <a:t>Rücken- und Bauchmuskeln müssen sehr gut arbeiten</a:t>
            </a:r>
            <a:endParaRPr lang="de-DE" dirty="0"/>
          </a:p>
        </p:txBody>
      </p:sp>
      <p:sp>
        <p:nvSpPr>
          <p:cNvPr id="5" name="Textfeld 4"/>
          <p:cNvSpPr txBox="1"/>
          <p:nvPr/>
        </p:nvSpPr>
        <p:spPr>
          <a:xfrm>
            <a:off x="899592" y="4437112"/>
            <a:ext cx="4392488" cy="2308324"/>
          </a:xfrm>
          <a:prstGeom prst="rect">
            <a:avLst/>
          </a:prstGeom>
          <a:noFill/>
        </p:spPr>
        <p:txBody>
          <a:bodyPr wrap="square" rtlCol="0">
            <a:spAutoFit/>
          </a:bodyPr>
          <a:lstStyle/>
          <a:p>
            <a:r>
              <a:rPr lang="de-DE" dirty="0" smtClean="0"/>
              <a:t>Abnormer Stütz, Stütz auf Handwurzel und Bauch, Arme werden durchgestreckt. </a:t>
            </a:r>
          </a:p>
          <a:p>
            <a:r>
              <a:rPr lang="de-DE" dirty="0" smtClean="0"/>
              <a:t>Rücken -und Bauchmuskeln arbeiten schwach. Der Kopf wird in den Nacken genommen und ist damit in seiner Beweglichkeit eingeschränkt und damit die optische Orientierung</a:t>
            </a:r>
          </a:p>
          <a:p>
            <a:r>
              <a:rPr lang="de-DE" dirty="0" smtClean="0"/>
              <a:t>Die Unterstützungsfläche wird kleiner</a:t>
            </a:r>
            <a:endParaRPr lang="de-DE" dirty="0"/>
          </a:p>
        </p:txBody>
      </p:sp>
    </p:spTree>
    <p:extLst>
      <p:ext uri="{BB962C8B-B14F-4D97-AF65-F5344CB8AC3E}">
        <p14:creationId xmlns:p14="http://schemas.microsoft.com/office/powerpoint/2010/main" val="535566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Unterstützungsflächen beim Stütz</a:t>
            </a:r>
            <a:endParaRPr lang="de-DE" dirty="0"/>
          </a:p>
        </p:txBody>
      </p:sp>
      <p:pic>
        <p:nvPicPr>
          <p:cNvPr id="2050" name="Picture 2" descr="C:\Users\Achim\Documents\Vorträge\Vortrag Idealmotorik\Puppenbilder\DSCF0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17" t="18373" r="12439" b="12099"/>
          <a:stretch/>
        </p:blipFill>
        <p:spPr bwMode="auto">
          <a:xfrm>
            <a:off x="4572000" y="2708920"/>
            <a:ext cx="4094018" cy="3241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67544" y="1772816"/>
            <a:ext cx="3672408" cy="1754326"/>
          </a:xfrm>
          <a:prstGeom prst="rect">
            <a:avLst/>
          </a:prstGeom>
          <a:noFill/>
        </p:spPr>
        <p:txBody>
          <a:bodyPr wrap="square" rtlCol="0">
            <a:spAutoFit/>
          </a:bodyPr>
          <a:lstStyle/>
          <a:p>
            <a:r>
              <a:rPr lang="de-DE" dirty="0" smtClean="0"/>
              <a:t>Die Unterstützungsfläche beim abnormen Stütz (oberes Dreieck) ist erheblich kleiner als die Unterstützungsfläche des physiologischen Stützes ( unteres Dreieck)</a:t>
            </a:r>
            <a:endParaRPr lang="de-DE" dirty="0"/>
          </a:p>
        </p:txBody>
      </p:sp>
    </p:spTree>
    <p:extLst>
      <p:ext uri="{BB962C8B-B14F-4D97-AF65-F5344CB8AC3E}">
        <p14:creationId xmlns:p14="http://schemas.microsoft.com/office/powerpoint/2010/main" val="2974912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Einzelellenbogenstütz physiologisch</a:t>
            </a:r>
            <a:endParaRPr lang="de-DE" dirty="0"/>
          </a:p>
        </p:txBody>
      </p:sp>
      <p:pic>
        <p:nvPicPr>
          <p:cNvPr id="4098" name="Picture 2" descr="C:\Users\Achim\Documents\Vorträge\Vortrag Idealmotorik\Puppenbilder\DSCF04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12" t="2424" r="15132" b="10517"/>
          <a:stretch/>
        </p:blipFill>
        <p:spPr bwMode="auto">
          <a:xfrm>
            <a:off x="1547664" y="1340768"/>
            <a:ext cx="6556663" cy="522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62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Abnormer Einzelellenbogenstütz </a:t>
            </a:r>
            <a:endParaRPr lang="de-DE" dirty="0"/>
          </a:p>
        </p:txBody>
      </p:sp>
      <p:pic>
        <p:nvPicPr>
          <p:cNvPr id="5122" name="Picture 2" descr="C:\Users\Achim\Documents\Vorträge\Vortrag Idealmotorik\Puppenbilder\DSCF04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93" t="23321" r="6472" b="19363"/>
          <a:stretch/>
        </p:blipFill>
        <p:spPr bwMode="auto">
          <a:xfrm>
            <a:off x="628650" y="2276872"/>
            <a:ext cx="7886700" cy="343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67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Einzelellenbogenstütz</a:t>
            </a:r>
            <a:endParaRPr lang="de-DE" dirty="0"/>
          </a:p>
        </p:txBody>
      </p:sp>
      <p:sp>
        <p:nvSpPr>
          <p:cNvPr id="3" name="Inhaltsplatzhalter 2"/>
          <p:cNvSpPr>
            <a:spLocks noGrp="1"/>
          </p:cNvSpPr>
          <p:nvPr>
            <p:ph idx="1"/>
          </p:nvPr>
        </p:nvSpPr>
        <p:spPr/>
        <p:txBody>
          <a:bodyPr/>
          <a:lstStyle/>
          <a:p>
            <a:endParaRPr lang="de-DE"/>
          </a:p>
        </p:txBody>
      </p:sp>
      <p:pic>
        <p:nvPicPr>
          <p:cNvPr id="1026" name="Picture 2" descr="C:\Users\Achim\Documents\Vorträge\Vortrag Idealmotorik\Bilder motorische Entwicklung\einzelellenbogenstütz.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200901"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2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Vaclav </a:t>
            </a:r>
            <a:r>
              <a:rPr lang="de-DE" dirty="0" err="1" smtClean="0"/>
              <a:t>Vojta</a:t>
            </a:r>
            <a:r>
              <a:rPr lang="de-DE" dirty="0" smtClean="0"/>
              <a:t/>
            </a:r>
            <a:br>
              <a:rPr lang="de-DE" dirty="0" smtClean="0"/>
            </a:br>
            <a:r>
              <a:rPr lang="de-DE" sz="1200" dirty="0" smtClean="0"/>
              <a:t>1917-2000</a:t>
            </a:r>
            <a:endParaRPr lang="de-DE" sz="1200" dirty="0"/>
          </a:p>
        </p:txBody>
      </p:sp>
      <p:sp>
        <p:nvSpPr>
          <p:cNvPr id="3" name="Inhaltsplatzhalter 2"/>
          <p:cNvSpPr>
            <a:spLocks noGrp="1"/>
          </p:cNvSpPr>
          <p:nvPr>
            <p:ph idx="1"/>
          </p:nvPr>
        </p:nvSpPr>
        <p:spPr/>
        <p:txBody>
          <a:bodyPr/>
          <a:lstStyle/>
          <a:p>
            <a:r>
              <a:rPr lang="de-DE" dirty="0" smtClean="0"/>
              <a:t>Neuropädiater Karlsuniversität Prag</a:t>
            </a:r>
          </a:p>
          <a:p>
            <a:r>
              <a:rPr lang="de-DE" dirty="0" smtClean="0"/>
              <a:t>Zuletzt seit 1975 im Kinderzentrum München als Stellvertreter von Prof. Hellbrügge und Leiter der Rehabilitationsabteilung</a:t>
            </a:r>
            <a:endParaRPr lang="de-DE" dirty="0"/>
          </a:p>
        </p:txBody>
      </p:sp>
      <p:pic>
        <p:nvPicPr>
          <p:cNvPr id="5122" name="Picture 2" descr="C:\Users\Achim\Documents\Vorträge\Vortrag Idealmotorik\vojta.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149080"/>
            <a:ext cx="2592288" cy="225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29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Abnormer Einzelellenbogenstütz</a:t>
            </a:r>
            <a:endParaRPr lang="de-DE" dirty="0"/>
          </a:p>
        </p:txBody>
      </p:sp>
      <p:sp>
        <p:nvSpPr>
          <p:cNvPr id="3" name="Inhaltsplatzhalter 2"/>
          <p:cNvSpPr>
            <a:spLocks noGrp="1"/>
          </p:cNvSpPr>
          <p:nvPr>
            <p:ph idx="1"/>
          </p:nvPr>
        </p:nvSpPr>
        <p:spPr/>
        <p:txBody>
          <a:bodyPr/>
          <a:lstStyle/>
          <a:p>
            <a:endParaRPr lang="de-DE"/>
          </a:p>
        </p:txBody>
      </p:sp>
      <p:pic>
        <p:nvPicPr>
          <p:cNvPr id="2050" name="Picture 2" descr="C:\Users\Achim\Documents\Vorträge\Vortrag Idealmotorik\Bilder motorische Entwicklung\abn.einzelellenb.s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00901"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97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Vergleich der Unterstützungsflächen</a:t>
            </a:r>
            <a:br>
              <a:rPr lang="de-DE" dirty="0" smtClean="0"/>
            </a:br>
            <a:r>
              <a:rPr lang="de-DE" dirty="0" smtClean="0"/>
              <a:t>Einzelellenbogenstütz</a:t>
            </a:r>
            <a:endParaRPr lang="de-DE" dirty="0"/>
          </a:p>
        </p:txBody>
      </p:sp>
      <p:pic>
        <p:nvPicPr>
          <p:cNvPr id="6146" name="Picture 2" descr="C:\Users\Achim\Documents\Vorträge\Vortrag Idealmotorik\Puppenbilder\DSCF05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22" t="16070" r="19643" b="4450"/>
          <a:stretch/>
        </p:blipFill>
        <p:spPr bwMode="auto">
          <a:xfrm>
            <a:off x="4716016" y="1916832"/>
            <a:ext cx="4258355"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95536" y="1700808"/>
            <a:ext cx="3960440" cy="3693319"/>
          </a:xfrm>
          <a:prstGeom prst="rect">
            <a:avLst/>
          </a:prstGeom>
          <a:noFill/>
        </p:spPr>
        <p:txBody>
          <a:bodyPr wrap="square" rtlCol="0">
            <a:spAutoFit/>
          </a:bodyPr>
          <a:lstStyle/>
          <a:p>
            <a:r>
              <a:rPr lang="de-DE" dirty="0" smtClean="0"/>
              <a:t>Die Unterstützungsfläche beim abnormen Einzelellenbogenstütz </a:t>
            </a:r>
          </a:p>
          <a:p>
            <a:r>
              <a:rPr lang="de-DE" dirty="0" smtClean="0"/>
              <a:t>(oberes Dreieck)wird erheblich kleiner als beim idealen Einzelellenbogenstütz.</a:t>
            </a:r>
          </a:p>
          <a:p>
            <a:r>
              <a:rPr lang="de-DE" dirty="0" smtClean="0"/>
              <a:t>(unteres Dreieck)</a:t>
            </a:r>
          </a:p>
          <a:p>
            <a:endParaRPr lang="de-DE" dirty="0" smtClean="0"/>
          </a:p>
          <a:p>
            <a:r>
              <a:rPr lang="de-DE" dirty="0" smtClean="0"/>
              <a:t>Beim abnormen Ellenbogenstütz hat das Kind hat viel größere Schwierigkeiten sicher zu greifen und wird in seinen Möglichkeiten eingeschränkt seine Umwelt zu </a:t>
            </a:r>
            <a:r>
              <a:rPr lang="de-DE" i="1" dirty="0" smtClean="0"/>
              <a:t>begreifen.</a:t>
            </a:r>
            <a:endParaRPr lang="de-DE" dirty="0" smtClean="0"/>
          </a:p>
          <a:p>
            <a:r>
              <a:rPr lang="de-DE" dirty="0" smtClean="0"/>
              <a:t>Das Frustrationspotenzial für das Baby wird erheblich größer.</a:t>
            </a:r>
            <a:endParaRPr lang="de-DE" dirty="0"/>
          </a:p>
        </p:txBody>
      </p:sp>
    </p:spTree>
    <p:extLst>
      <p:ext uri="{BB962C8B-B14F-4D97-AF65-F5344CB8AC3E}">
        <p14:creationId xmlns:p14="http://schemas.microsoft.com/office/powerpoint/2010/main" val="582441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Schlussfolgerung</a:t>
            </a:r>
            <a:endParaRPr lang="de-DE" dirty="0"/>
          </a:p>
        </p:txBody>
      </p:sp>
      <p:sp>
        <p:nvSpPr>
          <p:cNvPr id="3" name="Inhaltsplatzhalter 2"/>
          <p:cNvSpPr>
            <a:spLocks noGrp="1"/>
          </p:cNvSpPr>
          <p:nvPr>
            <p:ph idx="1"/>
          </p:nvPr>
        </p:nvSpPr>
        <p:spPr/>
        <p:txBody>
          <a:bodyPr>
            <a:normAutofit/>
          </a:bodyPr>
          <a:lstStyle/>
          <a:p>
            <a:endParaRPr lang="de-DE" dirty="0" smtClean="0"/>
          </a:p>
          <a:p>
            <a:r>
              <a:rPr lang="de-DE" dirty="0" smtClean="0"/>
              <a:t>Bei abnormer Bewegungsentwicklung, sind die Möglichkeiten sich optisch zu orientieren und zu Greifen stark eingeschränkt</a:t>
            </a:r>
            <a:r>
              <a:rPr lang="de-DE" dirty="0" smtClean="0"/>
              <a:t>.</a:t>
            </a:r>
            <a:endParaRPr lang="de-DE" dirty="0"/>
          </a:p>
        </p:txBody>
      </p:sp>
    </p:spTree>
    <p:extLst>
      <p:ext uri="{BB962C8B-B14F-4D97-AF65-F5344CB8AC3E}">
        <p14:creationId xmlns:p14="http://schemas.microsoft.com/office/powerpoint/2010/main" val="461366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Entstehung </a:t>
            </a:r>
            <a:r>
              <a:rPr lang="de-DE" dirty="0" err="1" smtClean="0"/>
              <a:t>patholgischer</a:t>
            </a:r>
            <a:r>
              <a:rPr lang="de-DE" dirty="0" smtClean="0"/>
              <a:t> Bewegungsmuster</a:t>
            </a:r>
            <a:endParaRPr lang="de-DE" dirty="0"/>
          </a:p>
        </p:txBody>
      </p:sp>
      <p:sp>
        <p:nvSpPr>
          <p:cNvPr id="3" name="Inhaltsplatzhalter 2"/>
          <p:cNvSpPr>
            <a:spLocks noGrp="1"/>
          </p:cNvSpPr>
          <p:nvPr>
            <p:ph idx="1"/>
          </p:nvPr>
        </p:nvSpPr>
        <p:spPr/>
        <p:txBody>
          <a:bodyPr>
            <a:normAutofit fontScale="92500"/>
          </a:bodyPr>
          <a:lstStyle/>
          <a:p>
            <a:r>
              <a:rPr lang="de-DE" dirty="0" smtClean="0"/>
              <a:t>Durch das ständige Benutzen der aus den älteren Hirnarealen kommenden Bewegungsmustern (im Extremfall spastische Muster), werden diese mit der zunehmenden </a:t>
            </a:r>
            <a:r>
              <a:rPr lang="de-DE" dirty="0" smtClean="0"/>
              <a:t>Nervenverknüpfung (</a:t>
            </a:r>
            <a:r>
              <a:rPr lang="de-DE" dirty="0" err="1" smtClean="0"/>
              <a:t>Myelinisierung</a:t>
            </a:r>
            <a:r>
              <a:rPr lang="de-DE" dirty="0" smtClean="0"/>
              <a:t>) fixiert </a:t>
            </a:r>
            <a:r>
              <a:rPr lang="de-DE" dirty="0" smtClean="0"/>
              <a:t>und </a:t>
            </a:r>
            <a:r>
              <a:rPr lang="de-DE" dirty="0" smtClean="0"/>
              <a:t>in die Bewegung des Kindes </a:t>
            </a:r>
            <a:r>
              <a:rPr lang="de-DE" dirty="0" smtClean="0"/>
              <a:t>eingebaut</a:t>
            </a:r>
          </a:p>
          <a:p>
            <a:r>
              <a:rPr lang="de-DE" dirty="0"/>
              <a:t>Früher Behandlungsbeginn ist effektiv, da die die Störung, durch die noch nicht abgeschlossene </a:t>
            </a:r>
            <a:r>
              <a:rPr lang="de-DE" dirty="0" err="1"/>
              <a:t>Myelinisierung</a:t>
            </a:r>
            <a:r>
              <a:rPr lang="de-DE" dirty="0"/>
              <a:t>, noch nicht fixiert ist</a:t>
            </a:r>
            <a:endParaRPr lang="de-DE" dirty="0"/>
          </a:p>
        </p:txBody>
      </p:sp>
    </p:spTree>
    <p:extLst>
      <p:ext uri="{BB962C8B-B14F-4D97-AF65-F5344CB8AC3E}">
        <p14:creationId xmlns:p14="http://schemas.microsoft.com/office/powerpoint/2010/main" val="1259708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034682"/>
          </a:xfrm>
        </p:spPr>
        <p:txBody>
          <a:bodyPr/>
          <a:lstStyle/>
          <a:p>
            <a:r>
              <a:rPr lang="de-DE" dirty="0" smtClean="0"/>
              <a:t>Die extremen körperlichen </a:t>
            </a:r>
            <a:r>
              <a:rPr lang="de-DE" dirty="0"/>
              <a:t>V</a:t>
            </a:r>
            <a:r>
              <a:rPr lang="de-DE" dirty="0" smtClean="0"/>
              <a:t>eränderungen, Deformationen und Bewegungseinschränkungen sine tatsächlich meist sekundärer Natur, sie entstehen auf Grund der abnormen Bewegungen</a:t>
            </a:r>
            <a:endParaRPr lang="de-DE" dirty="0"/>
          </a:p>
        </p:txBody>
      </p:sp>
    </p:spTree>
    <p:extLst>
      <p:ext uri="{BB962C8B-B14F-4D97-AF65-F5344CB8AC3E}">
        <p14:creationId xmlns:p14="http://schemas.microsoft.com/office/powerpoint/2010/main" val="2260634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motorische </a:t>
            </a:r>
            <a:r>
              <a:rPr lang="de-DE" dirty="0" smtClean="0"/>
              <a:t>und geistige Entwicklung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Sind unabhängig voneinander, beeinflussen sich aber gegenseitig</a:t>
            </a:r>
          </a:p>
          <a:p>
            <a:r>
              <a:rPr lang="de-DE" dirty="0" smtClean="0"/>
              <a:t>Mangelnde motorische Fähigkeiten, bedeuten auch weniger Möglichkeiten der geistigen Entwicklung</a:t>
            </a:r>
          </a:p>
          <a:p>
            <a:r>
              <a:rPr lang="de-DE" dirty="0" smtClean="0"/>
              <a:t>Wenn unser genetischer Antrieb die  </a:t>
            </a:r>
            <a:r>
              <a:rPr lang="de-DE" i="1" dirty="0" smtClean="0"/>
              <a:t>optische und körperliche Inbesitznahme</a:t>
            </a:r>
            <a:r>
              <a:rPr lang="de-DE" b="1" dirty="0" smtClean="0"/>
              <a:t> </a:t>
            </a:r>
            <a:r>
              <a:rPr lang="de-DE" dirty="0" smtClean="0"/>
              <a:t>nicht umsetzen kann, kann dies zu Störungen der emotionalen Entwicklung führen                                (Frustrationstoleranz, Interaktionsstörung, usw.)</a:t>
            </a:r>
          </a:p>
          <a:p>
            <a:endParaRPr lang="de-DE" dirty="0"/>
          </a:p>
          <a:p>
            <a:endParaRPr lang="de-DE" dirty="0"/>
          </a:p>
        </p:txBody>
      </p:sp>
    </p:spTree>
    <p:extLst>
      <p:ext uri="{BB962C8B-B14F-4D97-AF65-F5344CB8AC3E}">
        <p14:creationId xmlns:p14="http://schemas.microsoft.com/office/powerpoint/2010/main" val="3085747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motorische und geistige Entwicklung</a:t>
            </a:r>
            <a:endParaRPr lang="de-DE" dirty="0"/>
          </a:p>
        </p:txBody>
      </p:sp>
      <p:sp>
        <p:nvSpPr>
          <p:cNvPr id="3" name="Inhaltsplatzhalter 2"/>
          <p:cNvSpPr>
            <a:spLocks noGrp="1"/>
          </p:cNvSpPr>
          <p:nvPr>
            <p:ph idx="1"/>
          </p:nvPr>
        </p:nvSpPr>
        <p:spPr/>
        <p:txBody>
          <a:bodyPr/>
          <a:lstStyle/>
          <a:p>
            <a:r>
              <a:rPr lang="de-DE" dirty="0" smtClean="0"/>
              <a:t>Normale Intelligenz und gestörte Motorik führen häufig sogar zu einer überproportionalen, weiteren Verschlechterung der Motorik, da das Kind durch seinen starken Antrieb (Sehen und Greifen wollen) die gestörten Bewegungsmuster, die ihm nur zur Verfügung stehen, trainiert und damit fixiert </a:t>
            </a:r>
            <a:endParaRPr lang="de-DE" dirty="0"/>
          </a:p>
        </p:txBody>
      </p:sp>
    </p:spTree>
    <p:extLst>
      <p:ext uri="{BB962C8B-B14F-4D97-AF65-F5344CB8AC3E}">
        <p14:creationId xmlns:p14="http://schemas.microsoft.com/office/powerpoint/2010/main" val="1150713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6" name="Picture 2" descr="C:\Users\Achim\Documents\Vorträge\Vortrag Idealmotorik\Bilder motorische Entwicklung\Bild Kathr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
            <a:ext cx="5400600" cy="686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79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him\Documents\Vorträge\Vortrag Idealmotorik\Bilder motorische Entwicklung\Buch Kathr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608" y="666588"/>
            <a:ext cx="8402786" cy="598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761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4,5 Monate , Rückenlage</a:t>
            </a:r>
            <a:endParaRPr lang="de-DE" dirty="0"/>
          </a:p>
        </p:txBody>
      </p:sp>
      <p:sp>
        <p:nvSpPr>
          <p:cNvPr id="3" name="Inhaltsplatzhalter 2"/>
          <p:cNvSpPr>
            <a:spLocks noGrp="1"/>
          </p:cNvSpPr>
          <p:nvPr>
            <p:ph idx="1"/>
          </p:nvPr>
        </p:nvSpPr>
        <p:spPr/>
        <p:txBody>
          <a:bodyPr/>
          <a:lstStyle/>
          <a:p>
            <a:r>
              <a:rPr lang="de-DE" dirty="0" smtClean="0"/>
              <a:t>Baby kann jetzt über die Mittellinie greifen</a:t>
            </a:r>
          </a:p>
          <a:p>
            <a:r>
              <a:rPr lang="de-DE" i="1" dirty="0" smtClean="0"/>
              <a:t>Rechte  und linke Gehirnhälfte arbeiten zusammen</a:t>
            </a:r>
          </a:p>
          <a:p>
            <a:r>
              <a:rPr lang="de-DE" i="1" dirty="0" err="1" smtClean="0"/>
              <a:t>Splitbrain</a:t>
            </a:r>
            <a:r>
              <a:rPr lang="de-DE" i="1" dirty="0" smtClean="0"/>
              <a:t> ist beendet</a:t>
            </a:r>
          </a:p>
        </p:txBody>
      </p:sp>
      <p:pic>
        <p:nvPicPr>
          <p:cNvPr id="5123" name="Picture 3" descr="C:\Users\Achim\Documents\Vorträge\Vortrag Idealmotorik\Puppenbilder\DSCF048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907" t="17545" r="24072" b="3037"/>
          <a:stretch/>
        </p:blipFill>
        <p:spPr bwMode="auto">
          <a:xfrm>
            <a:off x="4788024" y="2780928"/>
            <a:ext cx="3456384" cy="3977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83568" y="4686146"/>
            <a:ext cx="3672408" cy="400110"/>
          </a:xfrm>
          <a:prstGeom prst="rect">
            <a:avLst/>
          </a:prstGeom>
          <a:noFill/>
        </p:spPr>
        <p:txBody>
          <a:bodyPr wrap="square" rtlCol="0">
            <a:spAutoFit/>
          </a:bodyPr>
          <a:lstStyle/>
          <a:p>
            <a:r>
              <a:rPr lang="de-DE" sz="2000" dirty="0" smtClean="0"/>
              <a:t>Greifen ist ein Ganzkörpermuster</a:t>
            </a:r>
            <a:endParaRPr lang="de-DE" sz="2000" dirty="0"/>
          </a:p>
        </p:txBody>
      </p:sp>
    </p:spTree>
    <p:extLst>
      <p:ext uri="{BB962C8B-B14F-4D97-AF65-F5344CB8AC3E}">
        <p14:creationId xmlns:p14="http://schemas.microsoft.com/office/powerpoint/2010/main" val="345370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3068960"/>
            <a:ext cx="8229600" cy="4525963"/>
          </a:xfrm>
        </p:spPr>
        <p:txBody>
          <a:bodyPr/>
          <a:lstStyle/>
          <a:p>
            <a:r>
              <a:rPr lang="de-DE" dirty="0" smtClean="0"/>
              <a:t>Die  motorische </a:t>
            </a:r>
            <a:r>
              <a:rPr lang="de-DE" dirty="0"/>
              <a:t>Entwicklung </a:t>
            </a:r>
            <a:r>
              <a:rPr lang="de-DE" dirty="0" smtClean="0"/>
              <a:t>des Kindes ist </a:t>
            </a:r>
            <a:r>
              <a:rPr lang="de-DE" dirty="0"/>
              <a:t>die Grundlage </a:t>
            </a:r>
            <a:r>
              <a:rPr lang="de-DE" dirty="0" smtClean="0"/>
              <a:t> der Diagnostik. </a:t>
            </a:r>
            <a:endParaRPr lang="de-DE" dirty="0"/>
          </a:p>
        </p:txBody>
      </p:sp>
      <p:sp>
        <p:nvSpPr>
          <p:cNvPr id="2" name="Titel 1"/>
          <p:cNvSpPr>
            <a:spLocks noGrp="1"/>
          </p:cNvSpPr>
          <p:nvPr>
            <p:ph type="title"/>
          </p:nvPr>
        </p:nvSpPr>
        <p:spPr>
          <a:xfrm>
            <a:off x="323528" y="-243408"/>
            <a:ext cx="8507288" cy="3312368"/>
          </a:xfrm>
        </p:spPr>
        <p:txBody>
          <a:bodyPr>
            <a:normAutofit/>
          </a:bodyPr>
          <a:lstStyle/>
          <a:p>
            <a:r>
              <a:rPr lang="de-DE" dirty="0" smtClean="0"/>
              <a:t>Frühdiagnostik</a:t>
            </a:r>
            <a:br>
              <a:rPr lang="de-DE" dirty="0" smtClean="0"/>
            </a:br>
            <a:r>
              <a:rPr lang="de-DE" dirty="0" smtClean="0"/>
              <a:t/>
            </a:r>
            <a:br>
              <a:rPr lang="de-DE" dirty="0" smtClean="0"/>
            </a:br>
            <a:endParaRPr lang="de-DE" dirty="0"/>
          </a:p>
        </p:txBody>
      </p:sp>
    </p:spTree>
    <p:extLst>
      <p:ext uri="{BB962C8B-B14F-4D97-AF65-F5344CB8AC3E}">
        <p14:creationId xmlns:p14="http://schemas.microsoft.com/office/powerpoint/2010/main" val="317896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4,5 Monate, Drehen von RL in BL</a:t>
            </a:r>
            <a:endParaRPr lang="de-DE" dirty="0"/>
          </a:p>
        </p:txBody>
      </p:sp>
      <p:pic>
        <p:nvPicPr>
          <p:cNvPr id="4098" name="Picture 2" descr="C:\Users\Achim\Documents\Vorträge\Vortrag Idealmotorik\Puppenbilder\DSCF048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36" t="19331" r="15487" b="126"/>
          <a:stretch/>
        </p:blipFill>
        <p:spPr bwMode="auto">
          <a:xfrm>
            <a:off x="1963271" y="1844824"/>
            <a:ext cx="5217459" cy="429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14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1784"/>
            <a:ext cx="8229600" cy="1143000"/>
          </a:xfrm>
        </p:spPr>
        <p:txBody>
          <a:bodyPr/>
          <a:lstStyle/>
          <a:p>
            <a:r>
              <a:rPr lang="de-DE" dirty="0" smtClean="0"/>
              <a:t>4,5 Monate, Drehen von RL in BL</a:t>
            </a:r>
            <a:endParaRPr lang="de-DE" dirty="0"/>
          </a:p>
        </p:txBody>
      </p:sp>
      <p:pic>
        <p:nvPicPr>
          <p:cNvPr id="5122" name="Picture 2" descr="C:\Users\Achim\Documents\Vorträge\Vortrag Idealmotorik\Puppenbilder\DSCF04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24" t="13407" r="9371" b="1830"/>
          <a:stretch/>
        </p:blipFill>
        <p:spPr bwMode="auto">
          <a:xfrm>
            <a:off x="1253266" y="1772816"/>
            <a:ext cx="6637469" cy="448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74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 Monat</a:t>
            </a:r>
            <a:endParaRPr lang="de-DE" dirty="0"/>
          </a:p>
        </p:txBody>
      </p:sp>
      <p:sp>
        <p:nvSpPr>
          <p:cNvPr id="3" name="Inhaltsplatzhalter 2"/>
          <p:cNvSpPr>
            <a:spLocks noGrp="1"/>
          </p:cNvSpPr>
          <p:nvPr>
            <p:ph idx="1"/>
          </p:nvPr>
        </p:nvSpPr>
        <p:spPr/>
        <p:txBody>
          <a:bodyPr/>
          <a:lstStyle/>
          <a:p>
            <a:r>
              <a:rPr lang="de-DE" dirty="0" smtClean="0"/>
              <a:t>Symmetrischer Handstütz</a:t>
            </a:r>
          </a:p>
          <a:p>
            <a:r>
              <a:rPr lang="de-DE" dirty="0" smtClean="0"/>
              <a:t>Baby erobert Raum nach oben</a:t>
            </a:r>
            <a:endParaRPr lang="de-DE" dirty="0"/>
          </a:p>
        </p:txBody>
      </p:sp>
      <p:pic>
        <p:nvPicPr>
          <p:cNvPr id="6146" name="Picture 2" descr="C:\Users\Achim\Documents\Vorträge\Vortrag Idealmotorik\Bilder motorische Entwicklung\IMG_7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780928"/>
            <a:ext cx="7086600" cy="365905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732240" y="1916832"/>
            <a:ext cx="1584176" cy="707886"/>
          </a:xfrm>
          <a:prstGeom prst="rect">
            <a:avLst/>
          </a:prstGeom>
          <a:noFill/>
        </p:spPr>
        <p:txBody>
          <a:bodyPr wrap="square" rtlCol="0">
            <a:spAutoFit/>
          </a:bodyPr>
          <a:lstStyle/>
          <a:p>
            <a:r>
              <a:rPr lang="de-DE" dirty="0" smtClean="0"/>
              <a:t>Abb.5 </a:t>
            </a:r>
            <a:r>
              <a:rPr lang="de-DE" sz="1100" dirty="0" smtClean="0"/>
              <a:t>Bewegungsstörungen </a:t>
            </a:r>
            <a:r>
              <a:rPr lang="de-DE" sz="1100" dirty="0" err="1" smtClean="0"/>
              <a:t>Vojta</a:t>
            </a:r>
            <a:r>
              <a:rPr lang="de-DE" sz="1100" dirty="0" smtClean="0"/>
              <a:t> </a:t>
            </a:r>
            <a:r>
              <a:rPr lang="de-DE" sz="1100" dirty="0" err="1" smtClean="0"/>
              <a:t>Enkeverlag</a:t>
            </a:r>
            <a:endParaRPr lang="de-DE" sz="1100" dirty="0"/>
          </a:p>
        </p:txBody>
      </p:sp>
    </p:spTree>
    <p:extLst>
      <p:ext uri="{BB962C8B-B14F-4D97-AF65-F5344CB8AC3E}">
        <p14:creationId xmlns:p14="http://schemas.microsoft.com/office/powerpoint/2010/main" val="3233896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7. Monat</a:t>
            </a:r>
            <a:endParaRPr lang="de-DE" dirty="0"/>
          </a:p>
        </p:txBody>
      </p:sp>
      <p:pic>
        <p:nvPicPr>
          <p:cNvPr id="8194" name="Picture 2" descr="C:\Users\Achim\Documents\Vorträge\Vortrag Idealmotorik\Puppenbilder\DSCF04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8" t="34534" r="8178" b="-15364"/>
          <a:stretch/>
        </p:blipFill>
        <p:spPr bwMode="auto">
          <a:xfrm>
            <a:off x="1199478" y="2204864"/>
            <a:ext cx="6745045" cy="4346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087724" y="1598990"/>
            <a:ext cx="4968552" cy="461665"/>
          </a:xfrm>
          <a:prstGeom prst="rect">
            <a:avLst/>
          </a:prstGeom>
          <a:noFill/>
        </p:spPr>
        <p:txBody>
          <a:bodyPr wrap="square" rtlCol="0">
            <a:spAutoFit/>
          </a:bodyPr>
          <a:lstStyle/>
          <a:p>
            <a:r>
              <a:rPr lang="de-DE" sz="2400" dirty="0" err="1" smtClean="0"/>
              <a:t>Vierfüßlerstand</a:t>
            </a:r>
            <a:endParaRPr lang="de-DE" sz="2400" dirty="0"/>
          </a:p>
        </p:txBody>
      </p:sp>
    </p:spTree>
    <p:extLst>
      <p:ext uri="{BB962C8B-B14F-4D97-AF65-F5344CB8AC3E}">
        <p14:creationId xmlns:p14="http://schemas.microsoft.com/office/powerpoint/2010/main" val="654477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7. Monat, VFS</a:t>
            </a:r>
            <a:endParaRPr lang="de-DE" dirty="0"/>
          </a:p>
        </p:txBody>
      </p:sp>
      <p:sp>
        <p:nvSpPr>
          <p:cNvPr id="3" name="Inhaltsplatzhalter 2"/>
          <p:cNvSpPr>
            <a:spLocks noGrp="1"/>
          </p:cNvSpPr>
          <p:nvPr>
            <p:ph idx="1"/>
          </p:nvPr>
        </p:nvSpPr>
        <p:spPr/>
        <p:txBody>
          <a:bodyPr/>
          <a:lstStyle/>
          <a:p>
            <a:r>
              <a:rPr lang="de-DE" dirty="0" smtClean="0"/>
              <a:t>Baby bewegt  sich vor und zurück, wobei die Bewegungsamplitude immer feiner wird, bis optischer Bewegungsstillstand erreicht ist </a:t>
            </a:r>
          </a:p>
          <a:p>
            <a:r>
              <a:rPr lang="de-DE" i="1" dirty="0" smtClean="0"/>
              <a:t>Ruhige Haltung ist die höchste Form von Koordination</a:t>
            </a:r>
          </a:p>
        </p:txBody>
      </p:sp>
      <p:pic>
        <p:nvPicPr>
          <p:cNvPr id="7170" name="Picture 2" descr="C:\Users\Achim\Documents\Vorträge\Vortrag Idealmotorik\Bilder motorische Entwicklung\VFStand1.bmp"/>
          <p:cNvPicPr>
            <a:picLocks noChangeAspect="1" noChangeArrowheads="1"/>
          </p:cNvPicPr>
          <p:nvPr/>
        </p:nvPicPr>
        <p:blipFill rotWithShape="1">
          <a:blip r:embed="rId2">
            <a:extLst>
              <a:ext uri="{28A0092B-C50C-407E-A947-70E740481C1C}">
                <a14:useLocalDpi xmlns:a14="http://schemas.microsoft.com/office/drawing/2010/main" val="0"/>
              </a:ext>
            </a:extLst>
          </a:blip>
          <a:srcRect r="8706" b="16996"/>
          <a:stretch/>
        </p:blipFill>
        <p:spPr bwMode="auto">
          <a:xfrm>
            <a:off x="395536" y="4221087"/>
            <a:ext cx="4113088" cy="24337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chim\Documents\Vorträge\Vortrag Idealmotorik\Bilder motorische Entwicklung\VFStand2.bmp"/>
          <p:cNvPicPr>
            <a:picLocks noChangeAspect="1" noChangeArrowheads="1"/>
          </p:cNvPicPr>
          <p:nvPr/>
        </p:nvPicPr>
        <p:blipFill rotWithShape="1">
          <a:blip r:embed="rId3">
            <a:extLst>
              <a:ext uri="{28A0092B-C50C-407E-A947-70E740481C1C}">
                <a14:useLocalDpi xmlns:a14="http://schemas.microsoft.com/office/drawing/2010/main" val="0"/>
              </a:ext>
            </a:extLst>
          </a:blip>
          <a:srcRect r="4898" b="3140"/>
          <a:stretch/>
        </p:blipFill>
        <p:spPr bwMode="auto">
          <a:xfrm>
            <a:off x="4746452" y="4069477"/>
            <a:ext cx="4207048" cy="278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94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7. Monat</a:t>
            </a:r>
            <a:endParaRPr lang="de-DE" dirty="0"/>
          </a:p>
        </p:txBody>
      </p:sp>
      <p:sp>
        <p:nvSpPr>
          <p:cNvPr id="3" name="Inhaltsplatzhalter 2"/>
          <p:cNvSpPr>
            <a:spLocks noGrp="1"/>
          </p:cNvSpPr>
          <p:nvPr>
            <p:ph idx="1"/>
          </p:nvPr>
        </p:nvSpPr>
        <p:spPr/>
        <p:txBody>
          <a:bodyPr/>
          <a:lstStyle/>
          <a:p>
            <a:r>
              <a:rPr lang="de-DE" dirty="0" err="1" smtClean="0"/>
              <a:t>Vierfüßlerstand</a:t>
            </a:r>
            <a:r>
              <a:rPr lang="de-DE" dirty="0" smtClean="0"/>
              <a:t> ist eine motorische Sackgasse,  hier geht es nicht weiter</a:t>
            </a:r>
          </a:p>
          <a:p>
            <a:r>
              <a:rPr lang="de-DE" dirty="0" smtClean="0"/>
              <a:t>Fortbewegung  ist in dieser Zeit das Robben</a:t>
            </a:r>
          </a:p>
          <a:p>
            <a:r>
              <a:rPr lang="de-DE" dirty="0" smtClean="0"/>
              <a:t>Baby bewegt sich vom VFS wieder nach unten in Bauchlage und robbt sich mit den Ellenbogen nach vorne, die Beine werden hinterhergezogen( wie beim Kraulen)</a:t>
            </a:r>
          </a:p>
          <a:p>
            <a:endParaRPr lang="de-DE" dirty="0"/>
          </a:p>
        </p:txBody>
      </p:sp>
    </p:spTree>
    <p:extLst>
      <p:ext uri="{BB962C8B-B14F-4D97-AF65-F5344CB8AC3E}">
        <p14:creationId xmlns:p14="http://schemas.microsoft.com/office/powerpoint/2010/main" val="569321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8. Monat, schräger Sitz</a:t>
            </a:r>
            <a:endParaRPr lang="de-DE" dirty="0"/>
          </a:p>
        </p:txBody>
      </p:sp>
      <p:pic>
        <p:nvPicPr>
          <p:cNvPr id="9218" name="Picture 2" descr="C:\Users\Achim\Documents\Vorträge\Vortrag Idealmotorik\Bilder motorische Entwicklung\IMG_7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613" y="1628800"/>
            <a:ext cx="4180775"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06562" y="4646723"/>
            <a:ext cx="1733190" cy="677108"/>
          </a:xfrm>
          <a:prstGeom prst="rect">
            <a:avLst/>
          </a:prstGeom>
          <a:noFill/>
        </p:spPr>
        <p:txBody>
          <a:bodyPr wrap="square" rtlCol="0">
            <a:spAutoFit/>
          </a:bodyPr>
          <a:lstStyle/>
          <a:p>
            <a:r>
              <a:rPr lang="de-DE" sz="1600" dirty="0" smtClean="0"/>
              <a:t>Abb.6 </a:t>
            </a:r>
            <a:r>
              <a:rPr lang="de-DE" sz="1100" dirty="0" smtClean="0"/>
              <a:t>Bewegungsstörungen </a:t>
            </a:r>
            <a:r>
              <a:rPr lang="de-DE" sz="1100" dirty="0" err="1" smtClean="0"/>
              <a:t>Vojta</a:t>
            </a:r>
            <a:r>
              <a:rPr lang="de-DE" sz="1100" dirty="0" smtClean="0"/>
              <a:t> </a:t>
            </a:r>
            <a:r>
              <a:rPr lang="de-DE" sz="1100" dirty="0" err="1" smtClean="0"/>
              <a:t>Enkeverlag</a:t>
            </a:r>
            <a:endParaRPr lang="de-DE" sz="1100" dirty="0"/>
          </a:p>
        </p:txBody>
      </p:sp>
    </p:spTree>
    <p:extLst>
      <p:ext uri="{BB962C8B-B14F-4D97-AF65-F5344CB8AC3E}">
        <p14:creationId xmlns:p14="http://schemas.microsoft.com/office/powerpoint/2010/main" val="62810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8. Monat</a:t>
            </a:r>
            <a:endParaRPr lang="de-DE" dirty="0"/>
          </a:p>
        </p:txBody>
      </p:sp>
      <p:sp>
        <p:nvSpPr>
          <p:cNvPr id="3" name="Inhaltsplatzhalter 2"/>
          <p:cNvSpPr>
            <a:spLocks noGrp="1"/>
          </p:cNvSpPr>
          <p:nvPr>
            <p:ph idx="1"/>
          </p:nvPr>
        </p:nvSpPr>
        <p:spPr/>
        <p:txBody>
          <a:bodyPr>
            <a:normAutofit/>
          </a:bodyPr>
          <a:lstStyle/>
          <a:p>
            <a:r>
              <a:rPr lang="de-DE" dirty="0" smtClean="0"/>
              <a:t>Aus dem VFS geht es wieder nach unten in den </a:t>
            </a:r>
            <a:r>
              <a:rPr lang="de-DE" sz="4400" dirty="0" smtClean="0"/>
              <a:t>schrägen Sitz</a:t>
            </a:r>
          </a:p>
          <a:p>
            <a:r>
              <a:rPr lang="de-DE" dirty="0" smtClean="0"/>
              <a:t>Greifen nach oben</a:t>
            </a:r>
          </a:p>
          <a:p>
            <a:r>
              <a:rPr lang="de-DE" dirty="0" smtClean="0"/>
              <a:t>Erst in diesem Alter hat das Kind den Sitz erfunden( vorher sollte es nicht hingesetzt werden)</a:t>
            </a:r>
            <a:endParaRPr lang="de-DE" dirty="0"/>
          </a:p>
        </p:txBody>
      </p:sp>
    </p:spTree>
    <p:extLst>
      <p:ext uri="{BB962C8B-B14F-4D97-AF65-F5344CB8AC3E}">
        <p14:creationId xmlns:p14="http://schemas.microsoft.com/office/powerpoint/2010/main" val="14254937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8. – 9. Monat</a:t>
            </a:r>
            <a:endParaRPr lang="de-DE" dirty="0"/>
          </a:p>
        </p:txBody>
      </p:sp>
      <p:sp>
        <p:nvSpPr>
          <p:cNvPr id="3" name="Inhaltsplatzhalter 2"/>
          <p:cNvSpPr>
            <a:spLocks noGrp="1"/>
          </p:cNvSpPr>
          <p:nvPr>
            <p:ph idx="1"/>
          </p:nvPr>
        </p:nvSpPr>
        <p:spPr/>
        <p:txBody>
          <a:bodyPr/>
          <a:lstStyle/>
          <a:p>
            <a:r>
              <a:rPr lang="de-DE" dirty="0" smtClean="0"/>
              <a:t>Hochziehen an Möbeln</a:t>
            </a:r>
            <a:endParaRPr lang="de-DE" dirty="0"/>
          </a:p>
        </p:txBody>
      </p:sp>
      <p:pic>
        <p:nvPicPr>
          <p:cNvPr id="7170" name="Picture 2" descr="C:\Users\Achim\Documents\Vorträge\Vortrag Idealmotorik\Bilder motorische Entwicklung\IMG_7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628800"/>
            <a:ext cx="3230489" cy="448712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123728" y="4005064"/>
            <a:ext cx="2520280" cy="584775"/>
          </a:xfrm>
          <a:prstGeom prst="rect">
            <a:avLst/>
          </a:prstGeom>
          <a:noFill/>
        </p:spPr>
        <p:txBody>
          <a:bodyPr wrap="square" rtlCol="0">
            <a:spAutoFit/>
          </a:bodyPr>
          <a:lstStyle/>
          <a:p>
            <a:r>
              <a:rPr lang="de-DE" dirty="0" smtClean="0"/>
              <a:t>Abb.7 </a:t>
            </a:r>
            <a:r>
              <a:rPr lang="de-DE" sz="1400" dirty="0" smtClean="0"/>
              <a:t>Bewegungsstörungen </a:t>
            </a:r>
            <a:r>
              <a:rPr lang="de-DE" sz="1400" dirty="0" err="1" smtClean="0"/>
              <a:t>Vojta</a:t>
            </a:r>
            <a:r>
              <a:rPr lang="de-DE" sz="1400" dirty="0" smtClean="0"/>
              <a:t> </a:t>
            </a:r>
            <a:r>
              <a:rPr lang="de-DE" sz="1400" dirty="0" err="1" smtClean="0"/>
              <a:t>Enkeverlag</a:t>
            </a:r>
            <a:endParaRPr lang="de-DE" sz="1400" dirty="0"/>
          </a:p>
        </p:txBody>
      </p:sp>
    </p:spTree>
    <p:extLst>
      <p:ext uri="{BB962C8B-B14F-4D97-AF65-F5344CB8AC3E}">
        <p14:creationId xmlns:p14="http://schemas.microsoft.com/office/powerpoint/2010/main" val="802678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a:t>
            </a:r>
            <a:r>
              <a:rPr lang="de-DE" dirty="0" err="1" smtClean="0"/>
              <a:t>Trimenon</a:t>
            </a:r>
            <a:r>
              <a:rPr lang="de-DE" dirty="0" smtClean="0"/>
              <a:t>, 10. Monat</a:t>
            </a:r>
            <a:endParaRPr lang="de-DE" dirty="0"/>
          </a:p>
        </p:txBody>
      </p:sp>
      <p:sp>
        <p:nvSpPr>
          <p:cNvPr id="3" name="Inhaltsplatzhalter 2"/>
          <p:cNvSpPr>
            <a:spLocks noGrp="1"/>
          </p:cNvSpPr>
          <p:nvPr>
            <p:ph idx="1"/>
          </p:nvPr>
        </p:nvSpPr>
        <p:spPr/>
        <p:txBody>
          <a:bodyPr>
            <a:normAutofit/>
          </a:bodyPr>
          <a:lstStyle/>
          <a:p>
            <a:r>
              <a:rPr lang="de-DE" dirty="0" smtClean="0"/>
              <a:t>Zur Fortbewegung geht das Baby wieder eine Ausgangsstellung tiefer und krabbelt</a:t>
            </a:r>
          </a:p>
          <a:p>
            <a:endParaRPr lang="de-DE" dirty="0"/>
          </a:p>
          <a:p>
            <a:endParaRPr lang="de-DE" dirty="0" smtClean="0"/>
          </a:p>
          <a:p>
            <a:endParaRPr lang="de-DE" dirty="0"/>
          </a:p>
          <a:p>
            <a:endParaRPr lang="de-DE" dirty="0" smtClean="0"/>
          </a:p>
          <a:p>
            <a:endParaRPr lang="de-DE" dirty="0"/>
          </a:p>
          <a:p>
            <a:pPr marL="0" indent="0">
              <a:buNone/>
            </a:pPr>
            <a:endParaRPr lang="de-DE" dirty="0"/>
          </a:p>
        </p:txBody>
      </p:sp>
      <p:pic>
        <p:nvPicPr>
          <p:cNvPr id="8194" name="Picture 2" descr="C:\Users\Achim\Documents\Vorträge\Vortrag Idealmotorik\Bilder motorische Entwicklung\IMG_7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304" y="2996952"/>
            <a:ext cx="3259392" cy="3482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444208" y="4653136"/>
            <a:ext cx="1944216" cy="800219"/>
          </a:xfrm>
          <a:prstGeom prst="rect">
            <a:avLst/>
          </a:prstGeom>
          <a:noFill/>
        </p:spPr>
        <p:txBody>
          <a:bodyPr wrap="square" rtlCol="0">
            <a:spAutoFit/>
          </a:bodyPr>
          <a:lstStyle/>
          <a:p>
            <a:r>
              <a:rPr lang="de-DE" dirty="0" smtClean="0"/>
              <a:t>Abb.8 </a:t>
            </a:r>
            <a:r>
              <a:rPr lang="de-DE" sz="1400" dirty="0" err="1" smtClean="0"/>
              <a:t>Bewegunsstörungen</a:t>
            </a:r>
            <a:r>
              <a:rPr lang="de-DE" sz="1400" dirty="0" smtClean="0"/>
              <a:t> </a:t>
            </a:r>
            <a:r>
              <a:rPr lang="de-DE" sz="1400" dirty="0" err="1" smtClean="0"/>
              <a:t>Vojta</a:t>
            </a:r>
            <a:r>
              <a:rPr lang="de-DE" sz="1400" dirty="0" smtClean="0"/>
              <a:t> </a:t>
            </a:r>
            <a:r>
              <a:rPr lang="de-DE" sz="1400" dirty="0" err="1" smtClean="0"/>
              <a:t>Enkeverlag</a:t>
            </a:r>
            <a:endParaRPr lang="de-DE" sz="1400" dirty="0"/>
          </a:p>
        </p:txBody>
      </p:sp>
    </p:spTree>
    <p:extLst>
      <p:ext uri="{BB962C8B-B14F-4D97-AF65-F5344CB8AC3E}">
        <p14:creationId xmlns:p14="http://schemas.microsoft.com/office/powerpoint/2010/main" val="382813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1124744"/>
            <a:ext cx="7630616" cy="4032447"/>
          </a:xfrm>
        </p:spPr>
        <p:txBody>
          <a:bodyPr>
            <a:normAutofit/>
          </a:bodyPr>
          <a:lstStyle/>
          <a:p>
            <a:r>
              <a:rPr lang="de-DE" dirty="0" smtClean="0"/>
              <a:t>Anmerkungen zur </a:t>
            </a:r>
            <a:br>
              <a:rPr lang="de-DE" dirty="0" smtClean="0"/>
            </a:br>
            <a:r>
              <a:rPr lang="de-DE" dirty="0" smtClean="0"/>
              <a:t>Biomechanik</a:t>
            </a:r>
            <a:br>
              <a:rPr lang="de-DE" dirty="0" smtClean="0"/>
            </a:br>
            <a:r>
              <a:rPr lang="de-DE" dirty="0" smtClean="0"/>
              <a:t>und Neurophysiologie</a:t>
            </a:r>
            <a:br>
              <a:rPr lang="de-DE" dirty="0" smtClean="0"/>
            </a:br>
            <a:endParaRPr lang="de-DE" dirty="0"/>
          </a:p>
        </p:txBody>
      </p:sp>
    </p:spTree>
    <p:extLst>
      <p:ext uri="{BB962C8B-B14F-4D97-AF65-F5344CB8AC3E}">
        <p14:creationId xmlns:p14="http://schemas.microsoft.com/office/powerpoint/2010/main" val="3091056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11. Monat</a:t>
            </a:r>
            <a:endParaRPr lang="de-DE" dirty="0"/>
          </a:p>
        </p:txBody>
      </p:sp>
      <p:sp>
        <p:nvSpPr>
          <p:cNvPr id="3" name="Inhaltsplatzhalter 2"/>
          <p:cNvSpPr>
            <a:spLocks noGrp="1"/>
          </p:cNvSpPr>
          <p:nvPr>
            <p:ph idx="1"/>
          </p:nvPr>
        </p:nvSpPr>
        <p:spPr/>
        <p:txBody>
          <a:bodyPr/>
          <a:lstStyle/>
          <a:p>
            <a:r>
              <a:rPr lang="de-DE" dirty="0" smtClean="0"/>
              <a:t>Seitwärts an Möbeln entlang gehen</a:t>
            </a:r>
            <a:endParaRPr lang="de-DE" dirty="0"/>
          </a:p>
        </p:txBody>
      </p:sp>
    </p:spTree>
    <p:extLst>
      <p:ext uri="{BB962C8B-B14F-4D97-AF65-F5344CB8AC3E}">
        <p14:creationId xmlns:p14="http://schemas.microsoft.com/office/powerpoint/2010/main" val="210556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12. Monat</a:t>
            </a:r>
            <a:endParaRPr lang="de-DE" dirty="0"/>
          </a:p>
        </p:txBody>
      </p:sp>
      <p:sp>
        <p:nvSpPr>
          <p:cNvPr id="3" name="Inhaltsplatzhalter 2"/>
          <p:cNvSpPr>
            <a:spLocks noGrp="1"/>
          </p:cNvSpPr>
          <p:nvPr>
            <p:ph idx="1"/>
          </p:nvPr>
        </p:nvSpPr>
        <p:spPr/>
        <p:txBody>
          <a:bodyPr/>
          <a:lstStyle/>
          <a:p>
            <a:endParaRPr lang="de-DE" dirty="0" smtClean="0"/>
          </a:p>
          <a:p>
            <a:r>
              <a:rPr lang="de-DE" dirty="0" smtClean="0"/>
              <a:t>Freies Laufen, von Möbel zu Möbel</a:t>
            </a:r>
          </a:p>
          <a:p>
            <a:endParaRPr lang="de-DE" dirty="0"/>
          </a:p>
          <a:p>
            <a:endParaRPr lang="de-DE" dirty="0" smtClean="0"/>
          </a:p>
          <a:p>
            <a:r>
              <a:rPr lang="de-DE" dirty="0" smtClean="0"/>
              <a:t>Kind kann noch nicht frei Stehen.</a:t>
            </a:r>
          </a:p>
          <a:p>
            <a:endParaRPr lang="de-DE" dirty="0"/>
          </a:p>
        </p:txBody>
      </p:sp>
    </p:spTree>
    <p:extLst>
      <p:ext uri="{BB962C8B-B14F-4D97-AF65-F5344CB8AC3E}">
        <p14:creationId xmlns:p14="http://schemas.microsoft.com/office/powerpoint/2010/main" val="1486428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13. Monat</a:t>
            </a:r>
            <a:endParaRPr lang="de-DE" dirty="0"/>
          </a:p>
        </p:txBody>
      </p:sp>
      <p:sp>
        <p:nvSpPr>
          <p:cNvPr id="3" name="Inhaltsplatzhalter 2"/>
          <p:cNvSpPr>
            <a:spLocks noGrp="1"/>
          </p:cNvSpPr>
          <p:nvPr>
            <p:ph idx="1"/>
          </p:nvPr>
        </p:nvSpPr>
        <p:spPr/>
        <p:txBody>
          <a:bodyPr/>
          <a:lstStyle/>
          <a:p>
            <a:r>
              <a:rPr lang="de-DE" dirty="0" smtClean="0"/>
              <a:t>Freier Stand</a:t>
            </a:r>
          </a:p>
          <a:p>
            <a:endParaRPr lang="de-DE" dirty="0" smtClean="0"/>
          </a:p>
          <a:p>
            <a:r>
              <a:rPr lang="de-DE" i="1" dirty="0" smtClean="0"/>
              <a:t>Baby kann eher gehen als stehen</a:t>
            </a:r>
          </a:p>
          <a:p>
            <a:r>
              <a:rPr lang="de-DE" i="1" dirty="0" smtClean="0"/>
              <a:t>Ruhiger Stand ist auch  hier die höhere Form von Koordination</a:t>
            </a:r>
            <a:endParaRPr lang="de-DE" i="1" dirty="0"/>
          </a:p>
        </p:txBody>
      </p:sp>
    </p:spTree>
    <p:extLst>
      <p:ext uri="{BB962C8B-B14F-4D97-AF65-F5344CB8AC3E}">
        <p14:creationId xmlns:p14="http://schemas.microsoft.com/office/powerpoint/2010/main" val="3087874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Grundsätzliche Fragen</a:t>
            </a:r>
            <a:endParaRPr lang="de-DE" dirty="0"/>
          </a:p>
        </p:txBody>
      </p:sp>
      <p:sp>
        <p:nvSpPr>
          <p:cNvPr id="3" name="Inhaltsplatzhalter 2"/>
          <p:cNvSpPr>
            <a:spLocks noGrp="1"/>
          </p:cNvSpPr>
          <p:nvPr>
            <p:ph idx="1"/>
          </p:nvPr>
        </p:nvSpPr>
        <p:spPr/>
        <p:txBody>
          <a:bodyPr/>
          <a:lstStyle/>
          <a:p>
            <a:r>
              <a:rPr lang="de-DE" dirty="0" smtClean="0"/>
              <a:t>Ist Motorik erworben oder angeboren</a:t>
            </a:r>
          </a:p>
          <a:p>
            <a:r>
              <a:rPr lang="de-DE" dirty="0" smtClean="0"/>
              <a:t>müssen gewisse motorische Fähigkeiten in einem zeitlichen Rahmen (Zeitfenster/</a:t>
            </a:r>
            <a:r>
              <a:rPr lang="de-DE" dirty="0" err="1" smtClean="0"/>
              <a:t>Window</a:t>
            </a:r>
            <a:r>
              <a:rPr lang="de-DE" dirty="0" smtClean="0"/>
              <a:t>) stattfinden</a:t>
            </a:r>
          </a:p>
          <a:p>
            <a:r>
              <a:rPr lang="de-DE" dirty="0" smtClean="0"/>
              <a:t>Ist die motorische und geistige Entwicklung voneinander unabhängig</a:t>
            </a:r>
          </a:p>
          <a:p>
            <a:endParaRPr lang="de-DE" dirty="0"/>
          </a:p>
        </p:txBody>
      </p:sp>
    </p:spTree>
    <p:extLst>
      <p:ext uri="{BB962C8B-B14F-4D97-AF65-F5344CB8AC3E}">
        <p14:creationId xmlns:p14="http://schemas.microsoft.com/office/powerpoint/2010/main" val="1312484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Motorik</a:t>
            </a:r>
            <a:endParaRPr lang="de-DE" dirty="0"/>
          </a:p>
        </p:txBody>
      </p:sp>
      <p:sp>
        <p:nvSpPr>
          <p:cNvPr id="3" name="Inhaltsplatzhalter 2"/>
          <p:cNvSpPr>
            <a:spLocks noGrp="1"/>
          </p:cNvSpPr>
          <p:nvPr>
            <p:ph idx="1"/>
          </p:nvPr>
        </p:nvSpPr>
        <p:spPr/>
        <p:txBody>
          <a:bodyPr/>
          <a:lstStyle/>
          <a:p>
            <a:r>
              <a:rPr lang="de-DE" dirty="0" smtClean="0"/>
              <a:t>Die Fähigkeit zum Gehen ist uns sicher angeboren, wir benötigen jedoch äußerer Einflüsse, um das Gehprogramm zu aktivieren</a:t>
            </a:r>
          </a:p>
          <a:p>
            <a:r>
              <a:rPr lang="de-DE" dirty="0" smtClean="0"/>
              <a:t>Dies muss in einem gewissen Zeitabschnitt geschehen </a:t>
            </a:r>
          </a:p>
          <a:p>
            <a:r>
              <a:rPr lang="de-DE" dirty="0" smtClean="0"/>
              <a:t>Motorik nur einmal erlernbar</a:t>
            </a:r>
          </a:p>
          <a:p>
            <a:endParaRPr lang="de-DE" dirty="0"/>
          </a:p>
        </p:txBody>
      </p:sp>
    </p:spTree>
    <p:extLst>
      <p:ext uri="{BB962C8B-B14F-4D97-AF65-F5344CB8AC3E}">
        <p14:creationId xmlns:p14="http://schemas.microsoft.com/office/powerpoint/2010/main" val="3108717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100" dirty="0" err="1" smtClean="0"/>
              <a:t>Vojtas</a:t>
            </a:r>
            <a:r>
              <a:rPr lang="de-DE" dirty="0" smtClean="0"/>
              <a:t/>
            </a:r>
            <a:br>
              <a:rPr lang="de-DE" dirty="0" smtClean="0"/>
            </a:br>
            <a:r>
              <a:rPr lang="de-DE" dirty="0" smtClean="0"/>
              <a:t>Diagnostisches Grundprinzip</a:t>
            </a:r>
            <a:endParaRPr lang="de-DE" dirty="0"/>
          </a:p>
        </p:txBody>
      </p:sp>
      <p:sp>
        <p:nvSpPr>
          <p:cNvPr id="3" name="Inhaltsplatzhalter 2"/>
          <p:cNvSpPr>
            <a:spLocks noGrp="1"/>
          </p:cNvSpPr>
          <p:nvPr>
            <p:ph idx="1"/>
          </p:nvPr>
        </p:nvSpPr>
        <p:spPr/>
        <p:txBody>
          <a:bodyPr>
            <a:normAutofit/>
          </a:bodyPr>
          <a:lstStyle/>
          <a:p>
            <a:pPr marL="914400" lvl="2" indent="0">
              <a:buNone/>
            </a:pPr>
            <a:r>
              <a:rPr lang="de-DE" dirty="0"/>
              <a:t>b</a:t>
            </a:r>
            <a:r>
              <a:rPr lang="de-DE" dirty="0" smtClean="0"/>
              <a:t>eruht auf der </a:t>
            </a:r>
          </a:p>
          <a:p>
            <a:pPr marL="0" indent="0">
              <a:buNone/>
            </a:pPr>
            <a:r>
              <a:rPr lang="de-DE" dirty="0" smtClean="0"/>
              <a:t> 	idealen  Bewegungsentwicklung</a:t>
            </a:r>
          </a:p>
          <a:p>
            <a:pPr marL="0" indent="0">
              <a:buNone/>
            </a:pPr>
            <a:r>
              <a:rPr lang="de-DE" dirty="0" smtClean="0"/>
              <a:t> 	</a:t>
            </a:r>
            <a:r>
              <a:rPr lang="de-DE" sz="2400" dirty="0" smtClean="0"/>
              <a:t>des Kindes</a:t>
            </a:r>
          </a:p>
          <a:p>
            <a:pPr marL="0" indent="0">
              <a:buNone/>
            </a:pPr>
            <a:r>
              <a:rPr lang="de-DE" dirty="0" smtClean="0"/>
              <a:t>			</a:t>
            </a:r>
            <a:r>
              <a:rPr lang="de-DE" sz="2000" dirty="0"/>
              <a:t>d</a:t>
            </a:r>
            <a:r>
              <a:rPr lang="de-DE" sz="2000" dirty="0" smtClean="0"/>
              <a:t>ies wird </a:t>
            </a:r>
            <a:r>
              <a:rPr lang="de-DE" dirty="0" smtClean="0"/>
              <a:t>						</a:t>
            </a:r>
            <a:r>
              <a:rPr lang="de-DE" sz="6000" dirty="0" smtClean="0"/>
              <a:t>Idealmotorik</a:t>
            </a:r>
          </a:p>
          <a:p>
            <a:pPr marL="0" indent="0">
              <a:buNone/>
            </a:pPr>
            <a:r>
              <a:rPr lang="de-DE" dirty="0" smtClean="0"/>
              <a:t>			</a:t>
            </a:r>
            <a:r>
              <a:rPr lang="de-DE" sz="2000" dirty="0" smtClean="0"/>
              <a:t>genannt</a:t>
            </a:r>
            <a:endParaRPr lang="de-DE" sz="2000" dirty="0"/>
          </a:p>
          <a:p>
            <a:pPr marL="0" indent="0">
              <a:buNone/>
            </a:pPr>
            <a:endParaRPr lang="de-DE" dirty="0" smtClean="0"/>
          </a:p>
          <a:p>
            <a:pPr marL="0" indent="0">
              <a:buNone/>
            </a:pPr>
            <a:endParaRPr lang="de-DE" dirty="0" smtClean="0"/>
          </a:p>
        </p:txBody>
      </p:sp>
    </p:spTree>
    <p:extLst>
      <p:ext uri="{BB962C8B-B14F-4D97-AF65-F5344CB8AC3E}">
        <p14:creationId xmlns:p14="http://schemas.microsoft.com/office/powerpoint/2010/main" val="19281083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Schlussfolgerung</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Die Kenntnis der kindlichen </a:t>
            </a:r>
            <a:r>
              <a:rPr lang="de-DE" dirty="0" err="1" smtClean="0"/>
              <a:t>Ontogense</a:t>
            </a:r>
            <a:r>
              <a:rPr lang="de-DE" dirty="0" smtClean="0"/>
              <a:t> ist deshalb so wichtig, weil die meisten neurologischen Störungen bei einem Säugling unter einem Jahr, nur in der Unterscheidung </a:t>
            </a:r>
            <a:r>
              <a:rPr lang="de-DE" dirty="0" err="1" smtClean="0"/>
              <a:t>Ontogense</a:t>
            </a:r>
            <a:r>
              <a:rPr lang="de-DE" dirty="0" smtClean="0"/>
              <a:t>/ </a:t>
            </a:r>
            <a:r>
              <a:rPr lang="de-DE" dirty="0" err="1" smtClean="0"/>
              <a:t>Phylognese</a:t>
            </a:r>
            <a:r>
              <a:rPr lang="de-DE" dirty="0" smtClean="0"/>
              <a:t> überhaupt erkennbar sind.       Objektive Verfahren (Bildgebung, Labor, EEG usw.)  haben sehr häufig in diesen Fällen überhaupt keine Aussagekraft.</a:t>
            </a:r>
          </a:p>
          <a:p>
            <a:endParaRPr lang="de-DE" dirty="0" smtClean="0"/>
          </a:p>
          <a:p>
            <a:r>
              <a:rPr lang="de-DE" sz="2600" b="1" dirty="0" smtClean="0"/>
              <a:t>Klinische Diagnostik ist hier allerdings sehr unbeliebt, da sie als subjektiv gilt und oft weitreichende Konsequenzen hat</a:t>
            </a:r>
            <a:endParaRPr lang="de-DE" sz="2600" b="1" dirty="0"/>
          </a:p>
        </p:txBody>
      </p:sp>
    </p:spTree>
    <p:extLst>
      <p:ext uri="{BB962C8B-B14F-4D97-AF65-F5344CB8AC3E}">
        <p14:creationId xmlns:p14="http://schemas.microsoft.com/office/powerpoint/2010/main" val="1755035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54562"/>
          </a:xfrm>
        </p:spPr>
        <p:txBody>
          <a:bodyPr>
            <a:normAutofit fontScale="90000"/>
          </a:bodyPr>
          <a:lstStyle/>
          <a:p>
            <a:r>
              <a:rPr lang="de-DE" dirty="0" smtClean="0"/>
              <a:t>Anmerkung zur Therapie</a:t>
            </a:r>
            <a:br>
              <a:rPr lang="de-DE" dirty="0" smtClean="0"/>
            </a:br>
            <a:r>
              <a:rPr lang="de-DE" dirty="0" smtClean="0"/>
              <a:t/>
            </a:r>
            <a:br>
              <a:rPr lang="de-DE" dirty="0" smtClean="0"/>
            </a:br>
            <a:r>
              <a:rPr lang="de-DE" sz="2800" dirty="0" smtClean="0"/>
              <a:t>Über die Motivation zu arbeiten ist bei den beschriebenen Störungen nicht sinnvoll, da das  Kind keine physiologischen Bewegungsmuster zur Verfügung hat.</a:t>
            </a:r>
            <a:br>
              <a:rPr lang="de-DE" sz="2800" dirty="0" smtClean="0"/>
            </a:br>
            <a:r>
              <a:rPr lang="de-DE" sz="2800" dirty="0"/>
              <a:t/>
            </a:r>
            <a:br>
              <a:rPr lang="de-DE" sz="2800" dirty="0"/>
            </a:br>
            <a:r>
              <a:rPr lang="de-DE" sz="2800" dirty="0" smtClean="0"/>
              <a:t>Wir haben die Möglichkeit aktiv physiologische Bewegungsmuster abzurufen</a:t>
            </a:r>
            <a:br>
              <a:rPr lang="de-DE" sz="2800" dirty="0" smtClean="0"/>
            </a:br>
            <a:r>
              <a:rPr lang="de-DE" sz="2800" dirty="0" smtClean="0"/>
              <a:t/>
            </a:r>
            <a:br>
              <a:rPr lang="de-DE" sz="2800" dirty="0" smtClean="0"/>
            </a:br>
            <a:r>
              <a:rPr lang="de-DE" sz="2800" dirty="0" smtClean="0"/>
              <a:t>Allerdings ist das für das Kind anstrengend und da auf Grund dessen das Kind in der Regel bei diesen schreit, ist dies für Eltern oft sehr belastend</a:t>
            </a:r>
            <a:endParaRPr lang="de-DE" sz="2800" dirty="0"/>
          </a:p>
        </p:txBody>
      </p:sp>
    </p:spTree>
    <p:extLst>
      <p:ext uri="{BB962C8B-B14F-4D97-AF65-F5344CB8AC3E}">
        <p14:creationId xmlns:p14="http://schemas.microsoft.com/office/powerpoint/2010/main" val="1741150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026570"/>
          </a:xfrm>
        </p:spPr>
        <p:txBody>
          <a:bodyPr>
            <a:normAutofit/>
          </a:bodyPr>
          <a:lstStyle/>
          <a:p>
            <a:r>
              <a:rPr lang="de-DE" dirty="0" smtClean="0"/>
              <a:t>Literatur</a:t>
            </a:r>
            <a:br>
              <a:rPr lang="de-DE" dirty="0" smtClean="0"/>
            </a:br>
            <a:r>
              <a:rPr lang="de-DE" sz="1800" dirty="0" smtClean="0"/>
              <a:t>Bilder 1-8</a:t>
            </a:r>
            <a:br>
              <a:rPr lang="de-DE" sz="1800" dirty="0" smtClean="0"/>
            </a:br>
            <a:r>
              <a:rPr lang="de-DE" sz="2400" dirty="0" smtClean="0"/>
              <a:t>Die zerebralen Bewegungsstörungen im Säuglingsalter</a:t>
            </a:r>
            <a:br>
              <a:rPr lang="de-DE" sz="2400" dirty="0" smtClean="0"/>
            </a:br>
            <a:r>
              <a:rPr lang="de-DE" sz="2400" dirty="0" smtClean="0"/>
              <a:t>Vaclav </a:t>
            </a:r>
            <a:r>
              <a:rPr lang="de-DE" sz="2400" dirty="0" err="1" smtClean="0"/>
              <a:t>Vojta</a:t>
            </a:r>
            <a:r>
              <a:rPr lang="de-DE" sz="2400" dirty="0" smtClean="0"/>
              <a:t> </a:t>
            </a:r>
            <a:br>
              <a:rPr lang="de-DE" sz="2400" dirty="0" smtClean="0"/>
            </a:br>
            <a:r>
              <a:rPr lang="de-DE" sz="2400" dirty="0" smtClean="0"/>
              <a:t>Enke Verlag</a:t>
            </a:r>
            <a:br>
              <a:rPr lang="de-DE" sz="2400" dirty="0" smtClean="0"/>
            </a:br>
            <a:r>
              <a:rPr lang="de-DE" sz="2400" dirty="0" smtClean="0"/>
              <a:t/>
            </a:r>
            <a:br>
              <a:rPr lang="de-DE" sz="2400" dirty="0" smtClean="0"/>
            </a:br>
            <a:r>
              <a:rPr lang="de-DE" sz="2400" dirty="0" smtClean="0"/>
              <a:t>Psychologie und Neurophysiotherapie </a:t>
            </a:r>
            <a:r>
              <a:rPr lang="de-DE" sz="2400" dirty="0" err="1" smtClean="0"/>
              <a:t>Vojtas</a:t>
            </a:r>
            <a:r>
              <a:rPr lang="de-DE" sz="2400" dirty="0" smtClean="0"/>
              <a:t/>
            </a:r>
            <a:br>
              <a:rPr lang="de-DE" sz="2400" dirty="0" smtClean="0"/>
            </a:br>
            <a:r>
              <a:rPr lang="de-DE" sz="2400" dirty="0" smtClean="0"/>
              <a:t>Maren </a:t>
            </a:r>
            <a:r>
              <a:rPr lang="de-DE" sz="2400" dirty="0" err="1" smtClean="0"/>
              <a:t>Thiesen</a:t>
            </a:r>
            <a:r>
              <a:rPr lang="de-DE" sz="2400" dirty="0" smtClean="0"/>
              <a:t>–Hutter</a:t>
            </a:r>
            <a:br>
              <a:rPr lang="de-DE" sz="2400" dirty="0" smtClean="0"/>
            </a:br>
            <a:r>
              <a:rPr lang="de-DE" sz="2400" dirty="0" smtClean="0"/>
              <a:t>Enke Verlag</a:t>
            </a:r>
            <a:endParaRPr lang="de-DE" sz="2400" dirty="0"/>
          </a:p>
        </p:txBody>
      </p:sp>
    </p:spTree>
    <p:extLst>
      <p:ext uri="{BB962C8B-B14F-4D97-AF65-F5344CB8AC3E}">
        <p14:creationId xmlns:p14="http://schemas.microsoft.com/office/powerpoint/2010/main" val="2608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Kontrollierte Bewegung Knochen B</a:t>
            </a:r>
            <a:endParaRPr lang="de-DE" dirty="0"/>
          </a:p>
        </p:txBody>
      </p:sp>
      <p:pic>
        <p:nvPicPr>
          <p:cNvPr id="3074" name="Picture 2" descr="C:\Users\Achim\Documents\Vorträge\Vortrag Idealmotorik\Bilder motorische Entwicklung\Bild 3.png"/>
          <p:cNvPicPr>
            <a:picLocks noChangeAspect="1" noChangeArrowheads="1"/>
          </p:cNvPicPr>
          <p:nvPr/>
        </p:nvPicPr>
        <p:blipFill rotWithShape="1">
          <a:blip r:embed="rId2">
            <a:extLst>
              <a:ext uri="{28A0092B-C50C-407E-A947-70E740481C1C}">
                <a14:useLocalDpi xmlns:a14="http://schemas.microsoft.com/office/drawing/2010/main" val="0"/>
              </a:ext>
            </a:extLst>
          </a:blip>
          <a:srcRect l="9162" r="31176" b="24700"/>
          <a:stretch/>
        </p:blipFill>
        <p:spPr bwMode="auto">
          <a:xfrm>
            <a:off x="755576" y="1517239"/>
            <a:ext cx="7200800" cy="511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95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Unterstützungsfläche und koordiniertes Muskelzusammenspiel</a:t>
            </a:r>
            <a:endParaRPr lang="de-DE" dirty="0"/>
          </a:p>
        </p:txBody>
      </p:sp>
      <p:pic>
        <p:nvPicPr>
          <p:cNvPr id="4098" name="Picture 2" descr="C:\Users\Achim\Documents\Vorträge\Vortrag Idealmotorik\Bilder motorische Entwicklung\Bild 4.png"/>
          <p:cNvPicPr>
            <a:picLocks noChangeAspect="1" noChangeArrowheads="1"/>
          </p:cNvPicPr>
          <p:nvPr/>
        </p:nvPicPr>
        <p:blipFill rotWithShape="1">
          <a:blip r:embed="rId2">
            <a:extLst>
              <a:ext uri="{28A0092B-C50C-407E-A947-70E740481C1C}">
                <a14:useLocalDpi xmlns:a14="http://schemas.microsoft.com/office/drawing/2010/main" val="0"/>
              </a:ext>
            </a:extLst>
          </a:blip>
          <a:srcRect l="9766" t="11601" b="4688"/>
          <a:stretch/>
        </p:blipFill>
        <p:spPr bwMode="auto">
          <a:xfrm>
            <a:off x="43020" y="1727418"/>
            <a:ext cx="8801100" cy="459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6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1.Trimenon </a:t>
            </a:r>
            <a:r>
              <a:rPr lang="de-DE" sz="2400" dirty="0" smtClean="0"/>
              <a:t>3 Monate</a:t>
            </a:r>
            <a:endParaRPr lang="de-DE" sz="2400" dirty="0"/>
          </a:p>
        </p:txBody>
      </p:sp>
      <p:sp>
        <p:nvSpPr>
          <p:cNvPr id="3" name="Inhaltsplatzhalter 2"/>
          <p:cNvSpPr>
            <a:spLocks noGrp="1"/>
          </p:cNvSpPr>
          <p:nvPr>
            <p:ph idx="1"/>
          </p:nvPr>
        </p:nvSpPr>
        <p:spPr/>
        <p:txBody>
          <a:bodyPr/>
          <a:lstStyle/>
          <a:p>
            <a:r>
              <a:rPr lang="de-DE" sz="2400" dirty="0" smtClean="0"/>
              <a:t>Unterscheide Rückenlage und Bauchlage, da das Kind diese Ausgangsstellungen noch nicht selbständig erreichen kann</a:t>
            </a:r>
          </a:p>
          <a:p>
            <a:endParaRPr lang="de-DE" dirty="0" smtClean="0"/>
          </a:p>
          <a:p>
            <a:r>
              <a:rPr lang="de-DE" dirty="0" smtClean="0"/>
              <a:t>Neugeborenes hat ein allgemeine Beugehaltung und wird von Reflexen beherrscht, die das Überleben sichern, </a:t>
            </a:r>
            <a:r>
              <a:rPr lang="de-DE" i="1" dirty="0" smtClean="0"/>
              <a:t>keine Großhirnbeteiligung</a:t>
            </a:r>
          </a:p>
          <a:p>
            <a:endParaRPr lang="de-DE" dirty="0"/>
          </a:p>
        </p:txBody>
      </p:sp>
    </p:spTree>
    <p:extLst>
      <p:ext uri="{BB962C8B-B14F-4D97-AF65-F5344CB8AC3E}">
        <p14:creationId xmlns:p14="http://schemas.microsoft.com/office/powerpoint/2010/main" val="349231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t>
            </a:r>
            <a:r>
              <a:rPr lang="de-DE" dirty="0" err="1" smtClean="0"/>
              <a:t>Trimenon</a:t>
            </a:r>
            <a:r>
              <a:rPr lang="de-DE" dirty="0" smtClean="0"/>
              <a:t>, Neugeborenes</a:t>
            </a:r>
            <a:endParaRPr lang="de-DE" dirty="0"/>
          </a:p>
        </p:txBody>
      </p:sp>
      <p:pic>
        <p:nvPicPr>
          <p:cNvPr id="1026" name="Picture 2" descr="C:\Users\Achim\Documents\Vorträge\Vortrag Idealmotorik\Bilder motorische Entwicklung\IMG_7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78" y="1988840"/>
            <a:ext cx="7704444" cy="4183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915816" y="1456061"/>
            <a:ext cx="4320480" cy="400110"/>
          </a:xfrm>
          <a:prstGeom prst="rect">
            <a:avLst/>
          </a:prstGeom>
          <a:noFill/>
        </p:spPr>
        <p:txBody>
          <a:bodyPr wrap="square" rtlCol="0">
            <a:spAutoFit/>
          </a:bodyPr>
          <a:lstStyle/>
          <a:p>
            <a:r>
              <a:rPr lang="de-DE" sz="2000" dirty="0" smtClean="0"/>
              <a:t>Abb.1 </a:t>
            </a:r>
            <a:r>
              <a:rPr lang="de-DE" sz="1050" dirty="0" smtClean="0"/>
              <a:t>Bewegungsstörungen </a:t>
            </a:r>
            <a:r>
              <a:rPr lang="de-DE" sz="1050" dirty="0" err="1" smtClean="0"/>
              <a:t>Vojta</a:t>
            </a:r>
            <a:r>
              <a:rPr lang="de-DE" sz="1050" dirty="0" smtClean="0"/>
              <a:t> </a:t>
            </a:r>
            <a:r>
              <a:rPr lang="de-DE" sz="1050" dirty="0" err="1" smtClean="0"/>
              <a:t>Enkeverlag</a:t>
            </a:r>
            <a:endParaRPr lang="de-DE" sz="1050" dirty="0"/>
          </a:p>
        </p:txBody>
      </p:sp>
    </p:spTree>
    <p:extLst>
      <p:ext uri="{BB962C8B-B14F-4D97-AF65-F5344CB8AC3E}">
        <p14:creationId xmlns:p14="http://schemas.microsoft.com/office/powerpoint/2010/main" val="663769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Bildschirmpräsentation (4:3)</PresentationFormat>
  <Paragraphs>175</Paragraphs>
  <Slides>58</Slides>
  <Notes>1</Notes>
  <HiddenSlides>0</HiddenSlides>
  <MMClips>0</MMClips>
  <ScaleCrop>false</ScaleCrop>
  <HeadingPairs>
    <vt:vector size="4" baseType="variant">
      <vt:variant>
        <vt:lpstr>Design</vt:lpstr>
      </vt:variant>
      <vt:variant>
        <vt:i4>1</vt:i4>
      </vt:variant>
      <vt:variant>
        <vt:lpstr>Folientitel</vt:lpstr>
      </vt:variant>
      <vt:variant>
        <vt:i4>58</vt:i4>
      </vt:variant>
    </vt:vector>
  </HeadingPairs>
  <TitlesOfParts>
    <vt:vector size="59" baseType="lpstr">
      <vt:lpstr>Larissa</vt:lpstr>
      <vt:lpstr>Die Ontogenese der kindlichen Motorik Biomechanische, physiologische  und soziale Aspekte   Achim Grell Physiotherapeut </vt:lpstr>
      <vt:lpstr>Unterscheidung</vt:lpstr>
      <vt:lpstr>Vaclav Vojta 1917-2000</vt:lpstr>
      <vt:lpstr>Frühdiagnostik  </vt:lpstr>
      <vt:lpstr>Anmerkungen zur  Biomechanik und Neurophysiologie </vt:lpstr>
      <vt:lpstr>Kontrollierte Bewegung Knochen B</vt:lpstr>
      <vt:lpstr>Unterstützungsfläche und koordiniertes Muskelzusammenspiel</vt:lpstr>
      <vt:lpstr>1.Trimenon 3 Monate</vt:lpstr>
      <vt:lpstr>1. Trimenon, Neugeborenes</vt:lpstr>
      <vt:lpstr>1. Trimenon</vt:lpstr>
      <vt:lpstr>Hypothese</vt:lpstr>
      <vt:lpstr>3. Monat, Rückenlage Kopfkontrolle</vt:lpstr>
      <vt:lpstr>Rumpf</vt:lpstr>
      <vt:lpstr>1. Trimenon  3. Monat,Rückenlage</vt:lpstr>
      <vt:lpstr>1. Trimenon 3. Monat</vt:lpstr>
      <vt:lpstr>3. Monat, Bauchlage</vt:lpstr>
      <vt:lpstr>3. Monat, Bauchlage</vt:lpstr>
      <vt:lpstr>4,5 Monate , Einzelellenbogenstütz</vt:lpstr>
      <vt:lpstr>4,5 Monate, Einzelellenbogenstütz</vt:lpstr>
      <vt:lpstr>4,5 Monate,  Greifen aus Bauchlage </vt:lpstr>
      <vt:lpstr>2.Trimenon 4. Monat Rückenlage</vt:lpstr>
      <vt:lpstr>4. Monat, Rückenlage</vt:lpstr>
      <vt:lpstr>Störung der Hirnentwicklung</vt:lpstr>
      <vt:lpstr>Idealer und abnormer Stütz</vt:lpstr>
      <vt:lpstr>Stütz physiologisch und abnorm</vt:lpstr>
      <vt:lpstr>Unterstützungsflächen beim Stütz</vt:lpstr>
      <vt:lpstr>Einzelellenbogenstütz physiologisch</vt:lpstr>
      <vt:lpstr>Abnormer Einzelellenbogenstütz </vt:lpstr>
      <vt:lpstr>Einzelellenbogenstütz</vt:lpstr>
      <vt:lpstr>Abnormer Einzelellenbogenstütz</vt:lpstr>
      <vt:lpstr>Vergleich der Unterstützungsflächen Einzelellenbogenstütz</vt:lpstr>
      <vt:lpstr>Schlussfolgerung</vt:lpstr>
      <vt:lpstr>Entstehung patholgischer Bewegungsmuster</vt:lpstr>
      <vt:lpstr>Die extremen körperlichen Veränderungen, Deformationen und Bewegungseinschränkungen sine tatsächlich meist sekundärer Natur, sie entstehen auf Grund der abnormen Bewegungen</vt:lpstr>
      <vt:lpstr>motorische und geistige Entwicklung </vt:lpstr>
      <vt:lpstr>motorische und geistige Entwicklung</vt:lpstr>
      <vt:lpstr>PowerPoint-Präsentation</vt:lpstr>
      <vt:lpstr>PowerPoint-Präsentation</vt:lpstr>
      <vt:lpstr>4,5 Monate , Rückenlage</vt:lpstr>
      <vt:lpstr>4,5 Monate, Drehen von RL in BL</vt:lpstr>
      <vt:lpstr>4,5 Monate, Drehen von RL in BL</vt:lpstr>
      <vt:lpstr>6. Monat</vt:lpstr>
      <vt:lpstr>7. Monat</vt:lpstr>
      <vt:lpstr>7. Monat, VFS</vt:lpstr>
      <vt:lpstr>7. Monat</vt:lpstr>
      <vt:lpstr>8. Monat, schräger Sitz</vt:lpstr>
      <vt:lpstr>8. Monat</vt:lpstr>
      <vt:lpstr>8. – 9. Monat</vt:lpstr>
      <vt:lpstr>3. Trimenon, 10. Monat</vt:lpstr>
      <vt:lpstr>11. Monat</vt:lpstr>
      <vt:lpstr>12. Monat</vt:lpstr>
      <vt:lpstr>13. Monat</vt:lpstr>
      <vt:lpstr>Grundsätzliche Fragen</vt:lpstr>
      <vt:lpstr>Motorik</vt:lpstr>
      <vt:lpstr>Vojtas Diagnostisches Grundprinzip</vt:lpstr>
      <vt:lpstr>Schlussfolgerung</vt:lpstr>
      <vt:lpstr>Anmerkung zur Therapie  Über die Motivation zu arbeiten ist bei den beschriebenen Störungen nicht sinnvoll, da das  Kind keine physiologischen Bewegungsmuster zur Verfügung hat.  Wir haben die Möglichkeit aktiv physiologische Bewegungsmuster abzurufen  Allerdings ist das für das Kind anstrengend und da auf Grund dessen das Kind in der Regel bei diesen schreit, ist dies für Eltern oft sehr belastend</vt:lpstr>
      <vt:lpstr>Literatur Bilder 1-8 Die zerebralen Bewegungsstörungen im Säuglingsalter Vaclav Vojta  Enke Verlag  Psychologie und Neurophysiotherapie Vojtas Maren Thiesen–Hutter Enke Verlag</vt:lpstr>
    </vt:vector>
  </TitlesOfParts>
  <Company>Physiotherapie Grell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Kurzer Ausflug in die  Biomechanik und Neurophysiologie</dc:title>
  <dc:creator>Achim Grell</dc:creator>
  <cp:lastModifiedBy>Achim Grell</cp:lastModifiedBy>
  <cp:revision>100</cp:revision>
  <dcterms:created xsi:type="dcterms:W3CDTF">2021-04-25T12:43:36Z</dcterms:created>
  <dcterms:modified xsi:type="dcterms:W3CDTF">2021-06-16T07:03:45Z</dcterms:modified>
</cp:coreProperties>
</file>