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1" r:id="rId6"/>
    <p:sldId id="262" r:id="rId7"/>
    <p:sldId id="267" r:id="rId8"/>
    <p:sldId id="268" r:id="rId9"/>
    <p:sldId id="264" r:id="rId10"/>
    <p:sldId id="274" r:id="rId11"/>
    <p:sldId id="269" r:id="rId12"/>
    <p:sldId id="266" r:id="rId13"/>
    <p:sldId id="270" r:id="rId14"/>
    <p:sldId id="263" r:id="rId15"/>
    <p:sldId id="271" r:id="rId16"/>
    <p:sldId id="272" r:id="rId17"/>
    <p:sldId id="273"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148"/>
  </p:normalViewPr>
  <p:slideViewPr>
    <p:cSldViewPr snapToGrid="0" snapToObjects="1">
      <p:cViewPr varScale="1">
        <p:scale>
          <a:sx n="90" d="100"/>
          <a:sy n="90" d="100"/>
        </p:scale>
        <p:origin x="23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65DDF-D633-E447-BACB-3D59CD244F4D}" type="datetimeFigureOut">
              <a:rPr lang="de-DE" smtClean="0"/>
              <a:t>16.11.21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39E5B-0BB9-054C-93E6-16665E31DB6A}" type="slidenum">
              <a:rPr lang="de-DE" smtClean="0"/>
              <a:t>‹Nr.›</a:t>
            </a:fld>
            <a:endParaRPr lang="de-DE"/>
          </a:p>
        </p:txBody>
      </p:sp>
    </p:spTree>
    <p:extLst>
      <p:ext uri="{BB962C8B-B14F-4D97-AF65-F5344CB8AC3E}">
        <p14:creationId xmlns:p14="http://schemas.microsoft.com/office/powerpoint/2010/main" val="73592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Hör-Schulung</a:t>
            </a:r>
          </a:p>
          <a:p>
            <a:r>
              <a:rPr lang="de-DE" sz="1200" kern="1200" dirty="0">
                <a:solidFill>
                  <a:schemeClr val="tx1"/>
                </a:solidFill>
                <a:effectLst/>
                <a:latin typeface="+mn-lt"/>
                <a:ea typeface="+mn-ea"/>
                <a:cs typeface="+mn-cs"/>
              </a:rPr>
              <a:t>„Ohr vor Auge – Hören vor Sehen</a:t>
            </a:r>
          </a:p>
          <a:p>
            <a:r>
              <a:rPr lang="de-DE" sz="1200" kern="1200" dirty="0">
                <a:solidFill>
                  <a:schemeClr val="tx1"/>
                </a:solidFill>
                <a:effectLst/>
                <a:latin typeface="+mn-lt"/>
                <a:ea typeface="+mn-ea"/>
                <a:cs typeface="+mn-cs"/>
              </a:rPr>
              <a:t>Unsere Kultur ist eine Augenkultur. Obwohl das Ohr unter den menschlichen Sinnesorganen das am frühesten entwickelte ist, obwohl es als </a:t>
            </a:r>
            <a:r>
              <a:rPr lang="de-DE" sz="1200" kern="1200" dirty="0" err="1">
                <a:solidFill>
                  <a:schemeClr val="tx1"/>
                </a:solidFill>
                <a:effectLst/>
                <a:latin typeface="+mn-lt"/>
                <a:ea typeface="+mn-ea"/>
                <a:cs typeface="+mn-cs"/>
              </a:rPr>
              <a:t>unverschließbares</a:t>
            </a:r>
            <a:r>
              <a:rPr lang="de-DE" sz="1200" kern="1200" dirty="0">
                <a:solidFill>
                  <a:schemeClr val="tx1"/>
                </a:solidFill>
                <a:effectLst/>
                <a:latin typeface="+mn-lt"/>
                <a:ea typeface="+mn-ea"/>
                <a:cs typeface="+mn-cs"/>
              </a:rPr>
              <a:t> Organ ständig in Aktion ist, werden seine Wahrnehmungsfähigkeiten nur wenig geschult. Der Musikunterricht ist – neben dem privaten Instrumentalunterricht – der einzige Ort, an dem das bewusste Hören wirklich im Zentrum stehen kann.“ (M. Fuchs, Musik in der GS, Helbling 2017, S. 43)</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2</a:t>
            </a:fld>
            <a:endParaRPr lang="de-DE"/>
          </a:p>
        </p:txBody>
      </p:sp>
    </p:spTree>
    <p:extLst>
      <p:ext uri="{BB962C8B-B14F-4D97-AF65-F5344CB8AC3E}">
        <p14:creationId xmlns:p14="http://schemas.microsoft.com/office/powerpoint/2010/main" val="410094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Komponisten-Info:</a:t>
            </a:r>
          </a:p>
          <a:p>
            <a:r>
              <a:rPr lang="de-DE" sz="1200" kern="1200" dirty="0">
                <a:solidFill>
                  <a:schemeClr val="tx1"/>
                </a:solidFill>
                <a:effectLst/>
                <a:latin typeface="+mn-lt"/>
                <a:ea typeface="+mn-ea"/>
                <a:cs typeface="+mn-cs"/>
              </a:rPr>
              <a:t>Geboren 1923 in Ungarn, studierte er an der Budapester Musikhochschule und wurde 1950 dort Dozent für Harmonie und </a:t>
            </a:r>
            <a:r>
              <a:rPr lang="de-DE" sz="1200" kern="1200" dirty="0" err="1">
                <a:solidFill>
                  <a:schemeClr val="tx1"/>
                </a:solidFill>
                <a:effectLst/>
                <a:latin typeface="+mn-lt"/>
                <a:ea typeface="+mn-ea"/>
                <a:cs typeface="+mn-cs"/>
              </a:rPr>
              <a:t>Kontrapnktik</a:t>
            </a:r>
            <a:r>
              <a:rPr lang="de-DE" sz="1200" kern="1200" dirty="0">
                <a:solidFill>
                  <a:schemeClr val="tx1"/>
                </a:solidFill>
                <a:effectLst/>
                <a:latin typeface="+mn-lt"/>
                <a:ea typeface="+mn-ea"/>
                <a:cs typeface="+mn-cs"/>
              </a:rPr>
              <a:t>. 1956 verließ er Budapest und lebte seitdem in Wien. </a:t>
            </a:r>
            <a:r>
              <a:rPr lang="de-DE" sz="1200" kern="1200" dirty="0" err="1">
                <a:solidFill>
                  <a:schemeClr val="tx1"/>
                </a:solidFill>
                <a:effectLst/>
                <a:latin typeface="+mn-lt"/>
                <a:ea typeface="+mn-ea"/>
                <a:cs typeface="+mn-cs"/>
              </a:rPr>
              <a:t>Ligeti</a:t>
            </a:r>
            <a:r>
              <a:rPr lang="de-DE" sz="1200" kern="1200" dirty="0">
                <a:solidFill>
                  <a:schemeClr val="tx1"/>
                </a:solidFill>
                <a:effectLst/>
                <a:latin typeface="+mn-lt"/>
                <a:ea typeface="+mn-ea"/>
                <a:cs typeface="+mn-cs"/>
              </a:rPr>
              <a:t> gehört dem Komponisten-Kreis in Donaueschingen an und wird 1961 mit dem Orchesterwerk „</a:t>
            </a:r>
            <a:r>
              <a:rPr lang="de-DE" sz="1200" kern="1200" dirty="0" err="1">
                <a:solidFill>
                  <a:schemeClr val="tx1"/>
                </a:solidFill>
                <a:effectLst/>
                <a:latin typeface="+mn-lt"/>
                <a:ea typeface="+mn-ea"/>
                <a:cs typeface="+mn-cs"/>
              </a:rPr>
              <a:t>Atmospheres</a:t>
            </a:r>
            <a:r>
              <a:rPr lang="de-DE" sz="1200" kern="1200" dirty="0">
                <a:solidFill>
                  <a:schemeClr val="tx1"/>
                </a:solidFill>
                <a:effectLst/>
                <a:latin typeface="+mn-lt"/>
                <a:ea typeface="+mn-ea"/>
                <a:cs typeface="+mn-cs"/>
              </a:rPr>
              <a:t>“ berühmt. </a:t>
            </a:r>
            <a:r>
              <a:rPr lang="de-DE" sz="1200" kern="1200" dirty="0" err="1">
                <a:solidFill>
                  <a:schemeClr val="tx1"/>
                </a:solidFill>
                <a:effectLst/>
                <a:latin typeface="+mn-lt"/>
                <a:ea typeface="+mn-ea"/>
                <a:cs typeface="+mn-cs"/>
              </a:rPr>
              <a:t>Ligeti</a:t>
            </a:r>
            <a:r>
              <a:rPr lang="de-DE" sz="1200" kern="1200" dirty="0">
                <a:solidFill>
                  <a:schemeClr val="tx1"/>
                </a:solidFill>
                <a:effectLst/>
                <a:latin typeface="+mn-lt"/>
                <a:ea typeface="+mn-ea"/>
                <a:cs typeface="+mn-cs"/>
              </a:rPr>
              <a:t> Werke zeichnen sich durch das Spiel mit Klangfarben aus.</a:t>
            </a:r>
            <a:r>
              <a:rPr lang="de-DE" dirty="0">
                <a:effectLst/>
              </a:rPr>
              <a:t> </a:t>
            </a:r>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11</a:t>
            </a:fld>
            <a:endParaRPr lang="de-DE"/>
          </a:p>
        </p:txBody>
      </p:sp>
    </p:spTree>
    <p:extLst>
      <p:ext uri="{BB962C8B-B14F-4D97-AF65-F5344CB8AC3E}">
        <p14:creationId xmlns:p14="http://schemas.microsoft.com/office/powerpoint/2010/main" val="298126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Komponisten-Info (LHB </a:t>
            </a:r>
            <a:r>
              <a:rPr lang="de-DE" sz="1200" kern="1200" dirty="0" err="1">
                <a:solidFill>
                  <a:schemeClr val="tx1"/>
                </a:solidFill>
                <a:effectLst/>
                <a:latin typeface="+mn-lt"/>
                <a:ea typeface="+mn-ea"/>
                <a:cs typeface="+mn-cs"/>
              </a:rPr>
              <a:t>JoJo</a:t>
            </a:r>
            <a:r>
              <a:rPr lang="de-DE" sz="1200" kern="1200" dirty="0">
                <a:solidFill>
                  <a:schemeClr val="tx1"/>
                </a:solidFill>
                <a:effectLst/>
                <a:latin typeface="+mn-lt"/>
                <a:ea typeface="+mn-ea"/>
                <a:cs typeface="+mn-cs"/>
              </a:rPr>
              <a:t> 4 S. 80)</a:t>
            </a:r>
          </a:p>
          <a:p>
            <a:r>
              <a:rPr lang="de-DE" sz="1200" kern="1200" dirty="0">
                <a:solidFill>
                  <a:schemeClr val="tx1"/>
                </a:solidFill>
                <a:effectLst/>
                <a:latin typeface="+mn-lt"/>
                <a:ea typeface="+mn-ea"/>
                <a:cs typeface="+mn-cs"/>
              </a:rPr>
              <a:t>Geboren 1923 in Ungarn, studierte er an der Budapester Musikhochschule und wurde 1950 dort Dozent für Harmonie und Kontrapunktik. 1956 verließ er Budapest und lebte seitdem in Wien. </a:t>
            </a:r>
            <a:r>
              <a:rPr lang="de-DE" sz="1200" kern="1200" dirty="0" err="1">
                <a:solidFill>
                  <a:schemeClr val="tx1"/>
                </a:solidFill>
                <a:effectLst/>
                <a:latin typeface="+mn-lt"/>
                <a:ea typeface="+mn-ea"/>
                <a:cs typeface="+mn-cs"/>
              </a:rPr>
              <a:t>Ligeti</a:t>
            </a:r>
            <a:r>
              <a:rPr lang="de-DE" sz="1200" kern="1200" dirty="0">
                <a:solidFill>
                  <a:schemeClr val="tx1"/>
                </a:solidFill>
                <a:effectLst/>
                <a:latin typeface="+mn-lt"/>
                <a:ea typeface="+mn-ea"/>
                <a:cs typeface="+mn-cs"/>
              </a:rPr>
              <a:t> gehört dem Komponisten-Kreis in Donaueschingen an und wird 1961 mit dem Orchesterwerk „</a:t>
            </a:r>
            <a:r>
              <a:rPr lang="de-DE" sz="1200" kern="1200" dirty="0" err="1">
                <a:solidFill>
                  <a:schemeClr val="tx1"/>
                </a:solidFill>
                <a:effectLst/>
                <a:latin typeface="+mn-lt"/>
                <a:ea typeface="+mn-ea"/>
                <a:cs typeface="+mn-cs"/>
              </a:rPr>
              <a:t>Atmospheres</a:t>
            </a:r>
            <a:r>
              <a:rPr lang="de-DE" sz="1200" kern="1200" dirty="0">
                <a:solidFill>
                  <a:schemeClr val="tx1"/>
                </a:solidFill>
                <a:effectLst/>
                <a:latin typeface="+mn-lt"/>
                <a:ea typeface="+mn-ea"/>
                <a:cs typeface="+mn-cs"/>
              </a:rPr>
              <a:t>“ berühmt. </a:t>
            </a:r>
            <a:r>
              <a:rPr lang="de-DE" sz="1200" kern="1200" dirty="0" err="1">
                <a:solidFill>
                  <a:schemeClr val="tx1"/>
                </a:solidFill>
                <a:effectLst/>
                <a:latin typeface="+mn-lt"/>
                <a:ea typeface="+mn-ea"/>
                <a:cs typeface="+mn-cs"/>
              </a:rPr>
              <a:t>Ligeti</a:t>
            </a:r>
            <a:r>
              <a:rPr lang="de-DE" sz="1200" kern="1200" dirty="0">
                <a:solidFill>
                  <a:schemeClr val="tx1"/>
                </a:solidFill>
                <a:effectLst/>
                <a:latin typeface="+mn-lt"/>
                <a:ea typeface="+mn-ea"/>
                <a:cs typeface="+mn-cs"/>
              </a:rPr>
              <a:t> Werke zeichnen sich durch das Spiel mit Klangfarben aus.</a:t>
            </a:r>
            <a:r>
              <a:rPr lang="de-DE" dirty="0">
                <a:effectLst/>
              </a:rPr>
              <a:t> </a:t>
            </a:r>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12</a:t>
            </a:fld>
            <a:endParaRPr lang="de-DE"/>
          </a:p>
        </p:txBody>
      </p:sp>
    </p:spTree>
    <p:extLst>
      <p:ext uri="{BB962C8B-B14F-4D97-AF65-F5344CB8AC3E}">
        <p14:creationId xmlns:p14="http://schemas.microsoft.com/office/powerpoint/2010/main" val="124062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„Instrument“: Chor</a:t>
            </a:r>
          </a:p>
        </p:txBody>
      </p:sp>
      <p:sp>
        <p:nvSpPr>
          <p:cNvPr id="4" name="Foliennummernplatzhalter 3"/>
          <p:cNvSpPr>
            <a:spLocks noGrp="1"/>
          </p:cNvSpPr>
          <p:nvPr>
            <p:ph type="sldNum" sz="quarter" idx="5"/>
          </p:nvPr>
        </p:nvSpPr>
        <p:spPr/>
        <p:txBody>
          <a:bodyPr/>
          <a:lstStyle/>
          <a:p>
            <a:fld id="{5D439E5B-0BB9-054C-93E6-16665E31DB6A}" type="slidenum">
              <a:rPr lang="de-DE" smtClean="0"/>
              <a:t>13</a:t>
            </a:fld>
            <a:endParaRPr lang="de-DE"/>
          </a:p>
        </p:txBody>
      </p:sp>
    </p:spTree>
    <p:extLst>
      <p:ext uri="{BB962C8B-B14F-4D97-AF65-F5344CB8AC3E}">
        <p14:creationId xmlns:p14="http://schemas.microsoft.com/office/powerpoint/2010/main" val="140461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Aus dem Tagebuch einer Fliege</a:t>
            </a:r>
          </a:p>
          <a:p>
            <a:pPr lvl="0"/>
            <a:r>
              <a:rPr lang="de-DE" sz="1200" kern="1200" dirty="0">
                <a:solidFill>
                  <a:schemeClr val="tx1"/>
                </a:solidFill>
                <a:effectLst/>
                <a:latin typeface="+mn-lt"/>
                <a:ea typeface="+mn-ea"/>
                <a:cs typeface="+mn-cs"/>
              </a:rPr>
              <a:t>Musik 3x  anhören  (ca. 1‘ 30 ‚‘‘)  </a:t>
            </a:r>
            <a:r>
              <a:rPr lang="de-DE" sz="1200" kern="1200" dirty="0">
                <a:solidFill>
                  <a:schemeClr val="tx1"/>
                </a:solidFill>
                <a:effectLst/>
                <a:latin typeface="+mn-lt"/>
                <a:ea typeface="+mn-ea"/>
                <a:cs typeface="+mn-cs"/>
                <a:sym typeface="Wingdings" pitchFamily="2" charset="2"/>
              </a:rPr>
              <a:t> 1. </a:t>
            </a:r>
            <a:r>
              <a:rPr lang="de-DE" sz="1200" kern="1200" dirty="0">
                <a:solidFill>
                  <a:schemeClr val="tx1"/>
                </a:solidFill>
                <a:effectLst/>
                <a:latin typeface="+mn-lt"/>
                <a:ea typeface="+mn-ea"/>
                <a:cs typeface="+mn-cs"/>
              </a:rPr>
              <a:t>Assoziationen mit Adjektiv-Sammlung, 2. </a:t>
            </a:r>
            <a:r>
              <a:rPr lang="de-DE" sz="1200" kern="1200" dirty="0" err="1">
                <a:solidFill>
                  <a:schemeClr val="tx1"/>
                </a:solidFill>
                <a:effectLst/>
                <a:latin typeface="+mn-lt"/>
                <a:ea typeface="+mn-ea"/>
                <a:cs typeface="+mn-cs"/>
              </a:rPr>
              <a:t>Tonraum</a:t>
            </a:r>
            <a:r>
              <a:rPr lang="de-DE" sz="1200" kern="1200" dirty="0">
                <a:solidFill>
                  <a:schemeClr val="tx1"/>
                </a:solidFill>
                <a:effectLst/>
                <a:latin typeface="+mn-lt"/>
                <a:ea typeface="+mn-ea"/>
                <a:cs typeface="+mn-cs"/>
              </a:rPr>
              <a:t> erkennen, 3. Zeichnen</a:t>
            </a:r>
          </a:p>
          <a:p>
            <a:r>
              <a:rPr lang="de-DE" sz="1200" kern="1200" dirty="0">
                <a:solidFill>
                  <a:schemeClr val="tx1"/>
                </a:solidFill>
                <a:effectLst/>
                <a:latin typeface="+mn-lt"/>
                <a:ea typeface="+mn-ea"/>
                <a:cs typeface="+mn-cs"/>
              </a:rPr>
              <a:t>Komponisten-Info (LHB Fidelio 3 S. 102 + </a:t>
            </a:r>
            <a:r>
              <a:rPr lang="de-DE" sz="1200" kern="1200" dirty="0" err="1">
                <a:solidFill>
                  <a:schemeClr val="tx1"/>
                </a:solidFill>
                <a:effectLst/>
                <a:latin typeface="+mn-lt"/>
                <a:ea typeface="+mn-ea"/>
                <a:cs typeface="+mn-cs"/>
              </a:rPr>
              <a:t>www</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BÉLA BARTÓK wurde 1881 in Ungarn (heute Rumänien) geboren. Nach dem Musikunterricht bei seiner Mutter, studierte Klavier und Komposition an der Budapester Hochschule. Danach bemühte sich Bartók um eine </a:t>
            </a:r>
            <a:r>
              <a:rPr lang="de-DE" sz="1200" kern="1200" dirty="0" err="1">
                <a:solidFill>
                  <a:schemeClr val="tx1"/>
                </a:solidFill>
                <a:effectLst/>
                <a:latin typeface="+mn-lt"/>
                <a:ea typeface="+mn-ea"/>
                <a:cs typeface="+mn-cs"/>
              </a:rPr>
              <a:t>Pianistenkarriere</a:t>
            </a:r>
            <a:r>
              <a:rPr lang="de-DE" sz="1200" kern="1200" dirty="0">
                <a:solidFill>
                  <a:schemeClr val="tx1"/>
                </a:solidFill>
                <a:effectLst/>
                <a:latin typeface="+mn-lt"/>
                <a:ea typeface="+mn-ea"/>
                <a:cs typeface="+mn-cs"/>
              </a:rPr>
              <a:t> im Ausland. Da aber der Ruhm ausblieb, begann er mit musikethnologischen Studien</a:t>
            </a:r>
            <a:r>
              <a:rPr lang="de-DE" sz="1200" b="1" kern="1200" dirty="0">
                <a:solidFill>
                  <a:schemeClr val="tx1"/>
                </a:solidFill>
                <a:effectLst/>
                <a:latin typeface="+mn-lt"/>
                <a:ea typeface="+mn-ea"/>
                <a:cs typeface="+mn-cs"/>
              </a:rPr>
              <a:t>.</a:t>
            </a:r>
            <a:r>
              <a:rPr lang="de-DE" sz="1200" kern="1200" dirty="0">
                <a:solidFill>
                  <a:schemeClr val="tx1"/>
                </a:solidFill>
                <a:effectLst/>
                <a:latin typeface="+mn-lt"/>
                <a:ea typeface="+mn-ea"/>
                <a:cs typeface="+mn-cs"/>
              </a:rPr>
              <a:t> Er lernte sechs Sprachen, transkribierte und klassifizierte </a:t>
            </a:r>
            <a:r>
              <a:rPr lang="de-DE" sz="1200" kern="1200" dirty="0" err="1">
                <a:solidFill>
                  <a:schemeClr val="tx1"/>
                </a:solidFill>
                <a:effectLst/>
                <a:latin typeface="+mn-lt"/>
                <a:ea typeface="+mn-ea"/>
                <a:cs typeface="+mn-cs"/>
              </a:rPr>
              <a:t>Volksliedsmelodien</a:t>
            </a:r>
            <a:r>
              <a:rPr lang="de-DE" sz="1200" kern="1200" dirty="0">
                <a:solidFill>
                  <a:schemeClr val="tx1"/>
                </a:solidFill>
                <a:effectLst/>
                <a:latin typeface="+mn-lt"/>
                <a:ea typeface="+mn-ea"/>
                <a:cs typeface="+mn-cs"/>
              </a:rPr>
              <a:t> und betrieb umfangreiche Feldforschungen. Nebenbei entstanden seine Kompositionen. 1940 emigrierte Bartók als Gegner des Faschismus in die USA, wo er gemeinsam mit seiner Frau DITTA Konzerte eigener Kompositionen gab und als Wissenschaftler an der Columbia University New York arbeitete. Bartók starb 1945 im Alter von 64 Jahren in New York an Leukämie.</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14</a:t>
            </a:fld>
            <a:endParaRPr lang="de-DE"/>
          </a:p>
        </p:txBody>
      </p:sp>
    </p:spTree>
    <p:extLst>
      <p:ext uri="{BB962C8B-B14F-4D97-AF65-F5344CB8AC3E}">
        <p14:creationId xmlns:p14="http://schemas.microsoft.com/office/powerpoint/2010/main" val="3306673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Komponisten-Info (Vivaldi &amp; Co, S. </a:t>
            </a:r>
            <a:r>
              <a:rPr lang="de-DE" sz="1200" kern="1200">
                <a:solidFill>
                  <a:schemeClr val="tx1"/>
                </a:solidFill>
                <a:effectLst/>
                <a:latin typeface="+mn-lt"/>
                <a:ea typeface="+mn-ea"/>
                <a:cs typeface="+mn-cs"/>
              </a:rPr>
              <a:t>75)</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Er wurde 1835 in Paris geboren und noch im gleichen Jahr starb sein Vater, so dass er in der Obhut seiner Mutter und seiner Großtante aufwuchs. Sehr früh schon zeigte sich Camilles außergewöhnlich Begabung: Er lernte mit 2 ½ Jahren lesen, als 7jähriger übersetzte er lateinische und griechische Texte, unternahm naturwissenschaftliche Experimente und löste komplizierte mathematische Aufgaben. Die erste musikalische Unterweisung erhielt er von seiner Großtante, die dem zweieinhalb Jährigen das Notenlesen lehrte. Bald darauf begann der kleine Camille auch eigene Stücke zu schreiben. Mit 10 Jahren gab er in Paris ein Konzert, in dem er Werke von Mozart, Händel und Beethoven auf dem Klavier spielte. Der Erfolg war überwältigend, man feierte Saint-Saens als Wunderkind. Im Jahre 1848 begann er mit dem Studium am Konservatorium in Paris, wo er als Pianist und Organist glänzte. Mit 39 Jahren heiratete er die Schwester eines Schülers. Saint-Saens widmete sich später nur noch dem Komponieren und hatte mit seinen Werken in Deutschland zunächst mehr Erfolg als in seiner französischen Heimat. Er schrieb Opern, Sinfonien, Klavierkonzerte und viele andere Stücke, von denen jedoch – sehr zum Ärger von Saint-Saens – keines so berühmt wurde wie der Karneval der Tiere. Er komponierte das Werk zur Faschingszeit im Jahre 1886, um seinen Schülern damit einen besonderen Spaß zu bereiten. Camille Saint-Saens starb 1921 in Algier </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15</a:t>
            </a:fld>
            <a:endParaRPr lang="de-DE"/>
          </a:p>
        </p:txBody>
      </p:sp>
    </p:spTree>
    <p:extLst>
      <p:ext uri="{BB962C8B-B14F-4D97-AF65-F5344CB8AC3E}">
        <p14:creationId xmlns:p14="http://schemas.microsoft.com/office/powerpoint/2010/main" val="69252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Zuordnen Tier-Musik mit Begründung (Adjektive sammeln)</a:t>
            </a:r>
          </a:p>
          <a:p>
            <a:pPr marL="171450" indent="-171450">
              <a:buFont typeface="Arial" panose="020B0604020202020204" pitchFamily="34" charset="0"/>
              <a:buChar char="•"/>
            </a:pPr>
            <a:r>
              <a:rPr lang="de-DE" dirty="0"/>
              <a:t>Dabei Instrumente erkennen: z.B. Kontrabass für Elefant</a:t>
            </a:r>
          </a:p>
        </p:txBody>
      </p:sp>
      <p:sp>
        <p:nvSpPr>
          <p:cNvPr id="4" name="Foliennummernplatzhalter 3"/>
          <p:cNvSpPr>
            <a:spLocks noGrp="1"/>
          </p:cNvSpPr>
          <p:nvPr>
            <p:ph type="sldNum" sz="quarter" idx="5"/>
          </p:nvPr>
        </p:nvSpPr>
        <p:spPr/>
        <p:txBody>
          <a:bodyPr/>
          <a:lstStyle/>
          <a:p>
            <a:fld id="{5D439E5B-0BB9-054C-93E6-16665E31DB6A}" type="slidenum">
              <a:rPr lang="de-DE" smtClean="0"/>
              <a:t>16</a:t>
            </a:fld>
            <a:endParaRPr lang="de-DE"/>
          </a:p>
        </p:txBody>
      </p:sp>
    </p:spTree>
    <p:extLst>
      <p:ext uri="{BB962C8B-B14F-4D97-AF65-F5344CB8AC3E}">
        <p14:creationId xmlns:p14="http://schemas.microsoft.com/office/powerpoint/2010/main" val="222120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17</a:t>
            </a:fld>
            <a:endParaRPr lang="de-DE"/>
          </a:p>
        </p:txBody>
      </p:sp>
    </p:spTree>
    <p:extLst>
      <p:ext uri="{BB962C8B-B14F-4D97-AF65-F5344CB8AC3E}">
        <p14:creationId xmlns:p14="http://schemas.microsoft.com/office/powerpoint/2010/main" val="218516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Folgende Beispiele sind alle aus der klassischen Musik, weil diese Musik den meisten Kindern im außerschulischen Umfeld normalerweise nicht begegnet. Natürlich sind im „normalen Musikunterricht“ auch Beispiele aus anderen Bereichen dabei …</a:t>
            </a:r>
          </a:p>
        </p:txBody>
      </p:sp>
      <p:sp>
        <p:nvSpPr>
          <p:cNvPr id="4" name="Foliennummernplatzhalter 3"/>
          <p:cNvSpPr>
            <a:spLocks noGrp="1"/>
          </p:cNvSpPr>
          <p:nvPr>
            <p:ph type="sldNum" sz="quarter" idx="5"/>
          </p:nvPr>
        </p:nvSpPr>
        <p:spPr/>
        <p:txBody>
          <a:bodyPr/>
          <a:lstStyle/>
          <a:p>
            <a:fld id="{5D439E5B-0BB9-054C-93E6-16665E31DB6A}" type="slidenum">
              <a:rPr lang="de-DE" smtClean="0"/>
              <a:t>3</a:t>
            </a:fld>
            <a:endParaRPr lang="de-DE"/>
          </a:p>
        </p:txBody>
      </p:sp>
    </p:spTree>
    <p:extLst>
      <p:ext uri="{BB962C8B-B14F-4D97-AF65-F5344CB8AC3E}">
        <p14:creationId xmlns:p14="http://schemas.microsoft.com/office/powerpoint/2010/main" val="141800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Komponisten-Info (aus LHB </a:t>
            </a:r>
            <a:r>
              <a:rPr lang="de-DE" sz="1200" kern="1200" dirty="0" err="1">
                <a:solidFill>
                  <a:schemeClr val="tx1"/>
                </a:solidFill>
                <a:effectLst/>
                <a:latin typeface="+mn-lt"/>
                <a:ea typeface="+mn-ea"/>
                <a:cs typeface="+mn-cs"/>
              </a:rPr>
              <a:t>JoJo</a:t>
            </a:r>
            <a:r>
              <a:rPr lang="de-DE" sz="1200" kern="1200" dirty="0">
                <a:solidFill>
                  <a:schemeClr val="tx1"/>
                </a:solidFill>
                <a:effectLst/>
                <a:latin typeface="+mn-lt"/>
                <a:ea typeface="+mn-ea"/>
                <a:cs typeface="+mn-cs"/>
              </a:rPr>
              <a:t> 3, S. 60) </a:t>
            </a:r>
            <a:r>
              <a:rPr lang="de-DE" sz="1200" kern="1200" dirty="0">
                <a:solidFill>
                  <a:schemeClr val="tx1"/>
                </a:solidFill>
                <a:effectLst/>
                <a:latin typeface="+mn-lt"/>
                <a:ea typeface="+mn-ea"/>
                <a:cs typeface="+mn-cs"/>
                <a:sym typeface="Wingdings" pitchFamily="2" charset="2"/>
              </a:rPr>
              <a:t></a:t>
            </a:r>
            <a:r>
              <a:rPr lang="de-DE" sz="1200" kern="1200" dirty="0">
                <a:solidFill>
                  <a:schemeClr val="tx1"/>
                </a:solidFill>
                <a:effectLst/>
                <a:latin typeface="+mn-lt"/>
                <a:ea typeface="+mn-ea"/>
                <a:cs typeface="+mn-cs"/>
              </a:rPr>
              <a:t> fächerübergreifend sinnentnehmendes Lesen als AB</a:t>
            </a:r>
          </a:p>
          <a:p>
            <a:r>
              <a:rPr lang="de-DE" sz="1200" kern="1200" dirty="0">
                <a:solidFill>
                  <a:schemeClr val="tx1"/>
                </a:solidFill>
                <a:effectLst/>
                <a:latin typeface="+mn-lt"/>
                <a:ea typeface="+mn-ea"/>
                <a:cs typeface="+mn-cs"/>
              </a:rPr>
              <a:t>Edvard Grieg wurde 1843 Bergen in Norwegen geboren. Er erhielt ersten Klavierunterricht bei seiner Mutter, die Konzertpianistin war. Er studierte Musik in Deutschland und kehrte dann aber nach Norwegen zurück. Er interessierte sich für die Lieder und Tänze seiner Heimat Norwegen und baute Elemente dieser Volksmusik in seine Kompositionen ein. Das fand anfangs keine große Zustimmung bei Musikern und Kritikern. Erst als er von Franz Liszt, einem berühmten ungarisch-deutschen Komponisten seiner Zeit unterstützt wurde und mehrere Europa-Tourneen unternahm, erlangte er mit seiner Musik Weltruhm. Er heiratete seine Cousine Nina </a:t>
            </a:r>
            <a:r>
              <a:rPr lang="de-DE" sz="1200" kern="1200" dirty="0" err="1">
                <a:solidFill>
                  <a:schemeClr val="tx1"/>
                </a:solidFill>
                <a:effectLst/>
                <a:latin typeface="+mn-lt"/>
                <a:ea typeface="+mn-ea"/>
                <a:cs typeface="+mn-cs"/>
              </a:rPr>
              <a:t>Hagerup</a:t>
            </a:r>
            <a:r>
              <a:rPr lang="de-DE" sz="1200" kern="1200" dirty="0">
                <a:solidFill>
                  <a:schemeClr val="tx1"/>
                </a:solidFill>
                <a:effectLst/>
                <a:latin typeface="+mn-lt"/>
                <a:ea typeface="+mn-ea"/>
                <a:cs typeface="+mn-cs"/>
              </a:rPr>
              <a:t>, eine bekannte Sängerin. Er schrieb Klaviermusik, aber auch Werke für Orchester, z.B. die berühmte Peer-Gynt-Suite, die Musik zur norwegischen Sagengestalt „Peer Gynt“. Am Ende seines Lebens baute er sich die Villa </a:t>
            </a:r>
            <a:r>
              <a:rPr lang="de-DE" sz="1200" kern="1200" dirty="0" err="1">
                <a:solidFill>
                  <a:schemeClr val="tx1"/>
                </a:solidFill>
                <a:effectLst/>
                <a:latin typeface="+mn-lt"/>
                <a:ea typeface="+mn-ea"/>
                <a:cs typeface="+mn-cs"/>
              </a:rPr>
              <a:t>Troldhaugen</a:t>
            </a:r>
            <a:r>
              <a:rPr lang="de-DE" sz="1200" kern="1200" dirty="0">
                <a:solidFill>
                  <a:schemeClr val="tx1"/>
                </a:solidFill>
                <a:effectLst/>
                <a:latin typeface="+mn-lt"/>
                <a:ea typeface="+mn-ea"/>
                <a:cs typeface="+mn-cs"/>
              </a:rPr>
              <a:t> in der Nähe seiner Geburtsstadt Bergen. Dort starb er auch 1907.</a:t>
            </a:r>
          </a:p>
          <a:p>
            <a:r>
              <a:rPr lang="de-DE"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4</a:t>
            </a:fld>
            <a:endParaRPr lang="de-DE"/>
          </a:p>
        </p:txBody>
      </p:sp>
    </p:spTree>
    <p:extLst>
      <p:ext uri="{BB962C8B-B14F-4D97-AF65-F5344CB8AC3E}">
        <p14:creationId xmlns:p14="http://schemas.microsoft.com/office/powerpoint/2010/main" val="79014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Melodie lernen durch Zuordnung Graphische Notation – Melodie, Sicherung durch Zuordnung zum Notenbild</a:t>
            </a:r>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5</a:t>
            </a:fld>
            <a:endParaRPr lang="de-DE"/>
          </a:p>
        </p:txBody>
      </p:sp>
    </p:spTree>
    <p:extLst>
      <p:ext uri="{BB962C8B-B14F-4D97-AF65-F5344CB8AC3E}">
        <p14:creationId xmlns:p14="http://schemas.microsoft.com/office/powerpoint/2010/main" val="402597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Instrumente hörend erkennen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Melodie-Aufbau kennenlernen Querflöte – Oboe – Orchester</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6</a:t>
            </a:fld>
            <a:endParaRPr lang="de-DE"/>
          </a:p>
        </p:txBody>
      </p:sp>
    </p:spTree>
    <p:extLst>
      <p:ext uri="{BB962C8B-B14F-4D97-AF65-F5344CB8AC3E}">
        <p14:creationId xmlns:p14="http://schemas.microsoft.com/office/powerpoint/2010/main" val="3324116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AB zur Sicherung: Instrumenten-Abfolge</a:t>
            </a:r>
            <a:r>
              <a:rPr lang="de-DE" dirty="0">
                <a:effectLst/>
              </a:rPr>
              <a:t> eintragen</a:t>
            </a:r>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7</a:t>
            </a:fld>
            <a:endParaRPr lang="de-DE"/>
          </a:p>
        </p:txBody>
      </p:sp>
    </p:spTree>
    <p:extLst>
      <p:ext uri="{BB962C8B-B14F-4D97-AF65-F5344CB8AC3E}">
        <p14:creationId xmlns:p14="http://schemas.microsoft.com/office/powerpoint/2010/main" val="368158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Tonerzeugung durch Rohrblatt, Ausnahme Querflöte, hier Tonerzeugung wie Blockflöte durch Teilung des Luftstroms an Kante</a:t>
            </a:r>
            <a:r>
              <a:rPr lang="de-DE" dirty="0">
                <a:effectLst/>
              </a:rPr>
              <a:t> </a:t>
            </a:r>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8</a:t>
            </a:fld>
            <a:endParaRPr lang="de-DE"/>
          </a:p>
        </p:txBody>
      </p:sp>
    </p:spTree>
    <p:extLst>
      <p:ext uri="{BB962C8B-B14F-4D97-AF65-F5344CB8AC3E}">
        <p14:creationId xmlns:p14="http://schemas.microsoft.com/office/powerpoint/2010/main" val="205910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Komponisten-Info (LHB Fidelio ½, S. 175))</a:t>
            </a:r>
          </a:p>
          <a:p>
            <a:r>
              <a:rPr lang="de-DE" sz="1200" kern="1200" dirty="0">
                <a:solidFill>
                  <a:schemeClr val="tx1"/>
                </a:solidFill>
                <a:effectLst/>
                <a:latin typeface="+mn-lt"/>
                <a:ea typeface="+mn-ea"/>
                <a:cs typeface="+mn-cs"/>
              </a:rPr>
              <a:t>Peter Tschaikowsky wurde 1849 in Russland geboren und erhielt mit vier Jahren seinen ersten Klavierunterricht. Als junger Mann arbeitete er als Sekretär im Justizministerium. Mit 23 Jahren gab er diese Stelle auf, um Berufsmusiker zu werden. Er nahm Klavierunterricht und schon bald komponierte er zahlreiche Musikstücke, Opern und Ballette. Erst zwei Jahre vor seinem Tod schrieb Peter Tschaikowsky als 51-Jähriger das Ballett „Der Nussknacker“ nach der Erzählung „Nussknacker und Mausekönig“ von ETA Hoffmann. Aus diesem Ballett wurde die Nussknacker-Suite abgeleitet, mit einigen Instrumentalsätzen aus der Oper, unter anderem auch dem Marsch. „Der Nussknacker“ gehört heute nach wie vor zu den Kostbarkeiten der Ballettmusik und wird noch heute – meist um die Weihnachtszeit – von zahlreichen Theatern und Opernhäusern aufgeführt.</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9</a:t>
            </a:fld>
            <a:endParaRPr lang="de-DE"/>
          </a:p>
        </p:txBody>
      </p:sp>
    </p:spTree>
    <p:extLst>
      <p:ext uri="{BB962C8B-B14F-4D97-AF65-F5344CB8AC3E}">
        <p14:creationId xmlns:p14="http://schemas.microsoft.com/office/powerpoint/2010/main" val="265758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Walnüsse: Das ist unser Weihnachtsmarsch</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Schüsseln: Weih-nacht Weih-nacht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Plätzchenformen: rasseln (dabei mitsprechen „Plätzchen essen“, aber durchgehend rasseln)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Mitspielsatz-Abfolge abschnittsweise kennenlernen + mitspielen</a:t>
            </a:r>
          </a:p>
          <a:p>
            <a:endParaRPr lang="de-DE" dirty="0"/>
          </a:p>
        </p:txBody>
      </p:sp>
      <p:sp>
        <p:nvSpPr>
          <p:cNvPr id="4" name="Foliennummernplatzhalter 3"/>
          <p:cNvSpPr>
            <a:spLocks noGrp="1"/>
          </p:cNvSpPr>
          <p:nvPr>
            <p:ph type="sldNum" sz="quarter" idx="5"/>
          </p:nvPr>
        </p:nvSpPr>
        <p:spPr/>
        <p:txBody>
          <a:bodyPr/>
          <a:lstStyle/>
          <a:p>
            <a:fld id="{5D439E5B-0BB9-054C-93E6-16665E31DB6A}" type="slidenum">
              <a:rPr lang="de-DE" smtClean="0"/>
              <a:t>10</a:t>
            </a:fld>
            <a:endParaRPr lang="de-DE"/>
          </a:p>
        </p:txBody>
      </p:sp>
    </p:spTree>
    <p:extLst>
      <p:ext uri="{BB962C8B-B14F-4D97-AF65-F5344CB8AC3E}">
        <p14:creationId xmlns:p14="http://schemas.microsoft.com/office/powerpoint/2010/main" val="218534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445AF-F154-624B-BE92-24401049A79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22A64A0-0E60-9546-AC32-168EBFF3C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F88FA8-A0F1-2A43-AF0D-A2A8EDC87FAC}"/>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B03B0A23-1160-2B46-80B4-A55BD32CCB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6E172F-1AEB-C748-AADC-0F8D6B8BAAAD}"/>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47734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E950A-8530-D741-8F33-2818579096F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E875202-EC40-924C-B1BF-BCC3749D147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FB7261-5CCD-5A42-8BB5-2004C8758BB9}"/>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4B49504E-5075-6640-AF2D-A39F13C74E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9F6B07D-9F95-3944-A4C7-7F0D0A99AA92}"/>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4160417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2228221-878C-FA45-ABEC-1641EBE45DD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AAA6B5B-7CD6-384F-88D8-85C663FFD61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653C7EE-3685-8F48-9A54-9876CDFD4E4E}"/>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2976BC63-FE41-6649-8ED1-E1BE350935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F74FAC-0D06-CC43-AB8C-2E521BBE4EF3}"/>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18356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44901-9BCC-1245-A2EF-F712B0CD2AD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753E1C2-8681-3E48-BFD5-7FA0281724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03597F-5ADE-DD48-AB7E-46FEE4096BA1}"/>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4F5E75CD-C6DB-7D48-8D6A-EE3B5D80B0F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1A8EAB4-1248-2944-B390-67A4BA9390E8}"/>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148683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13643-4F21-2142-94F5-531C360796B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41F4511-A10D-C747-AB21-D6E65F3E0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9DF39E0-E9D4-C94E-BB44-A1019305EC0A}"/>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1061F9A1-0379-BC44-8A62-6346E2A5BB3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4FED73-7548-4A4B-824C-FB8D68540428}"/>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321059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995E3-378E-9F4A-8337-00F5BFF8B09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85FB273-5B7E-5B41-A709-193C08EDD12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29D87F1-BDAE-B247-BA96-FEF7C038440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FD2E92A-A6E5-5D47-AA89-9170FA429F8B}"/>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6" name="Fußzeilenplatzhalter 5">
            <a:extLst>
              <a:ext uri="{FF2B5EF4-FFF2-40B4-BE49-F238E27FC236}">
                <a16:creationId xmlns:a16="http://schemas.microsoft.com/office/drawing/2014/main" id="{5055A683-5859-C647-943E-4A17603FA7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5B490A3-3DA8-184A-8CC0-2772F9F14D7E}"/>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347134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E68E2-D232-A944-B954-69A426ABB17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21534AA-F266-FC45-95D4-FE3304B20F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387611-EA9C-B849-9894-DABF6F097B8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B6D3DE1-7F6A-F94B-B1CA-8B9C27C062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B935138-EE31-974A-A3C7-4936930EEE1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7CA53C3-AC01-CE40-9FF1-60C9DBCFBA86}"/>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8" name="Fußzeilenplatzhalter 7">
            <a:extLst>
              <a:ext uri="{FF2B5EF4-FFF2-40B4-BE49-F238E27FC236}">
                <a16:creationId xmlns:a16="http://schemas.microsoft.com/office/drawing/2014/main" id="{D439A297-D4E3-174D-B348-567EEF2A204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E48E157-F2BA-FA47-9D86-84E8A5101526}"/>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405499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55E51-17EC-124C-8C2A-36BB7A47960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22004B4-9659-134B-94FF-F6B8855E3CD0}"/>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4" name="Fußzeilenplatzhalter 3">
            <a:extLst>
              <a:ext uri="{FF2B5EF4-FFF2-40B4-BE49-F238E27FC236}">
                <a16:creationId xmlns:a16="http://schemas.microsoft.com/office/drawing/2014/main" id="{4A4147E9-D0D8-1E49-8AED-09F1535408A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E5C515A-C12E-5047-AD30-D8794474BD0F}"/>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53929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0CE814-813C-BC44-8CDE-3031EB4E793D}"/>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3" name="Fußzeilenplatzhalter 2">
            <a:extLst>
              <a:ext uri="{FF2B5EF4-FFF2-40B4-BE49-F238E27FC236}">
                <a16:creationId xmlns:a16="http://schemas.microsoft.com/office/drawing/2014/main" id="{2DF58381-FFD0-4B4F-8449-3D124FCC49A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E8BE7D-A7AD-2049-88F0-84A5A41A3EF8}"/>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94616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957AD-EF54-B14E-9EA5-8DCD7AB9CE6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6ABFDAC-9A4C-3349-A3CE-50821025D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2D41345-BE32-D24C-8133-593498DEA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67EBF72-67B4-E14F-BA78-0CD10DB2AA42}"/>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6" name="Fußzeilenplatzhalter 5">
            <a:extLst>
              <a:ext uri="{FF2B5EF4-FFF2-40B4-BE49-F238E27FC236}">
                <a16:creationId xmlns:a16="http://schemas.microsoft.com/office/drawing/2014/main" id="{ED810911-71C2-424A-9424-D221337D6AC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75B9C3-5842-F742-89F7-0011E9E3122F}"/>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44832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C4488-DBB4-BD40-9052-1CC324B1C15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C6C29E3-037B-E442-97A2-557F3EE92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50D5A32-D7B6-FE4B-AC9D-3995FF156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D5E2129-6113-4E46-841A-09FA8E35114F}"/>
              </a:ext>
            </a:extLst>
          </p:cNvPr>
          <p:cNvSpPr>
            <a:spLocks noGrp="1"/>
          </p:cNvSpPr>
          <p:nvPr>
            <p:ph type="dt" sz="half" idx="10"/>
          </p:nvPr>
        </p:nvSpPr>
        <p:spPr/>
        <p:txBody>
          <a:bodyPr/>
          <a:lstStyle/>
          <a:p>
            <a:fld id="{484472CB-86BF-6D45-8A0D-8413D2716F61}" type="datetimeFigureOut">
              <a:rPr lang="de-DE" smtClean="0"/>
              <a:t>16.11.21</a:t>
            </a:fld>
            <a:endParaRPr lang="de-DE"/>
          </a:p>
        </p:txBody>
      </p:sp>
      <p:sp>
        <p:nvSpPr>
          <p:cNvPr id="6" name="Fußzeilenplatzhalter 5">
            <a:extLst>
              <a:ext uri="{FF2B5EF4-FFF2-40B4-BE49-F238E27FC236}">
                <a16:creationId xmlns:a16="http://schemas.microsoft.com/office/drawing/2014/main" id="{7E90B248-67D2-C440-B2EE-51AF545966A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1F39BF2-56BA-4042-B32E-FD84BAB8B2F8}"/>
              </a:ext>
            </a:extLst>
          </p:cNvPr>
          <p:cNvSpPr>
            <a:spLocks noGrp="1"/>
          </p:cNvSpPr>
          <p:nvPr>
            <p:ph type="sldNum" sz="quarter" idx="12"/>
          </p:nvPr>
        </p:nvSpPr>
        <p:spPr/>
        <p:txBody>
          <a:bodyPr/>
          <a:lstStyle/>
          <a:p>
            <a:fld id="{762EF189-BA15-514C-864B-46E817F71490}" type="slidenum">
              <a:rPr lang="de-DE" smtClean="0"/>
              <a:t>‹Nr.›</a:t>
            </a:fld>
            <a:endParaRPr lang="de-DE"/>
          </a:p>
        </p:txBody>
      </p:sp>
    </p:spTree>
    <p:extLst>
      <p:ext uri="{BB962C8B-B14F-4D97-AF65-F5344CB8AC3E}">
        <p14:creationId xmlns:p14="http://schemas.microsoft.com/office/powerpoint/2010/main" val="110481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401B3E0-76D2-1143-8B38-8A7ED7858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C8D2818-93EA-654E-94A5-C89DA62C9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84FF09D-CA39-6E4A-8C9F-6A8CD21BC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472CB-86BF-6D45-8A0D-8413D2716F61}" type="datetimeFigureOut">
              <a:rPr lang="de-DE" smtClean="0"/>
              <a:t>16.11.21</a:t>
            </a:fld>
            <a:endParaRPr lang="de-DE"/>
          </a:p>
        </p:txBody>
      </p:sp>
      <p:sp>
        <p:nvSpPr>
          <p:cNvPr id="5" name="Fußzeilenplatzhalter 4">
            <a:extLst>
              <a:ext uri="{FF2B5EF4-FFF2-40B4-BE49-F238E27FC236}">
                <a16:creationId xmlns:a16="http://schemas.microsoft.com/office/drawing/2014/main" id="{F65C6348-A791-5146-AC40-3A1A34829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D60D615-32FA-DE49-AB27-F7FAD57985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EF189-BA15-514C-864B-46E817F71490}" type="slidenum">
              <a:rPr lang="de-DE" smtClean="0"/>
              <a:t>‹Nr.›</a:t>
            </a:fld>
            <a:endParaRPr lang="de-DE"/>
          </a:p>
        </p:txBody>
      </p:sp>
    </p:spTree>
    <p:extLst>
      <p:ext uri="{BB962C8B-B14F-4D97-AF65-F5344CB8AC3E}">
        <p14:creationId xmlns:p14="http://schemas.microsoft.com/office/powerpoint/2010/main" val="371863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slideLayout" Target="../slideLayouts/slideLayout7.xml"/><Relationship Id="rId18" Type="http://schemas.microsoft.com/office/2007/relationships/hdphoto" Target="../media/hdphoto1.wdp"/><Relationship Id="rId3" Type="http://schemas.microsoft.com/office/2007/relationships/media" Target="../media/media7.mp3"/><Relationship Id="rId7" Type="http://schemas.microsoft.com/office/2007/relationships/media" Target="../media/media9.mp3"/><Relationship Id="rId12" Type="http://schemas.openxmlformats.org/officeDocument/2006/relationships/audio" Target="../media/media11.mp3"/><Relationship Id="rId17" Type="http://schemas.openxmlformats.org/officeDocument/2006/relationships/image" Target="../media/image28.png"/><Relationship Id="rId2" Type="http://schemas.openxmlformats.org/officeDocument/2006/relationships/audio" Target="../media/media6.mp3"/><Relationship Id="rId16" Type="http://schemas.openxmlformats.org/officeDocument/2006/relationships/image" Target="../media/image5.png"/><Relationship Id="rId1" Type="http://schemas.microsoft.com/office/2007/relationships/media" Target="../media/media6.mp3"/><Relationship Id="rId6" Type="http://schemas.openxmlformats.org/officeDocument/2006/relationships/audio" Target="../media/media8.mp3"/><Relationship Id="rId11" Type="http://schemas.microsoft.com/office/2007/relationships/media" Target="../media/media11.mp3"/><Relationship Id="rId5" Type="http://schemas.microsoft.com/office/2007/relationships/media" Target="../media/media8.mp3"/><Relationship Id="rId15" Type="http://schemas.openxmlformats.org/officeDocument/2006/relationships/image" Target="../media/image27.jpeg"/><Relationship Id="rId10" Type="http://schemas.openxmlformats.org/officeDocument/2006/relationships/audio" Target="../media/media10.mp3"/><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https://ak.picdn.net/shutterstock/videos/22598074/thumb/10.jpg"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B9431-30D2-1140-9CC1-4E457549DFCE}"/>
              </a:ext>
            </a:extLst>
          </p:cNvPr>
          <p:cNvSpPr>
            <a:spLocks noGrp="1"/>
          </p:cNvSpPr>
          <p:nvPr>
            <p:ph type="ctrTitle"/>
          </p:nvPr>
        </p:nvSpPr>
        <p:spPr>
          <a:xfrm>
            <a:off x="1524000" y="2071686"/>
            <a:ext cx="9144000" cy="1909763"/>
          </a:xfrm>
          <a:solidFill>
            <a:schemeClr val="bg1">
              <a:lumMod val="85000"/>
            </a:schemeClr>
          </a:solidFill>
        </p:spPr>
        <p:txBody>
          <a:bodyPr/>
          <a:lstStyle/>
          <a:p>
            <a:r>
              <a:rPr lang="de-DE" dirty="0"/>
              <a:t>Werkhören</a:t>
            </a:r>
            <a:br>
              <a:rPr lang="de-DE" dirty="0"/>
            </a:br>
            <a:r>
              <a:rPr lang="de-DE" sz="3200" dirty="0"/>
              <a:t>in der Grundschule</a:t>
            </a:r>
          </a:p>
        </p:txBody>
      </p:sp>
    </p:spTree>
    <p:extLst>
      <p:ext uri="{BB962C8B-B14F-4D97-AF65-F5344CB8AC3E}">
        <p14:creationId xmlns:p14="http://schemas.microsoft.com/office/powerpoint/2010/main" val="194998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alpha val="60000"/>
          </a:srgb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1468DC5-061E-2140-862F-935FEA25FC62}"/>
              </a:ext>
            </a:extLst>
          </p:cNvPr>
          <p:cNvPicPr/>
          <p:nvPr/>
        </p:nvPicPr>
        <p:blipFill rotWithShape="1">
          <a:blip r:embed="rId5" cstate="print">
            <a:extLst>
              <a:ext uri="{28A0092B-C50C-407E-A947-70E740481C1C}">
                <a14:useLocalDpi xmlns:a14="http://schemas.microsoft.com/office/drawing/2010/main" val="0"/>
              </a:ext>
            </a:extLst>
          </a:blip>
          <a:srcRect l="42828" t="49257" r="49351" b="16126"/>
          <a:stretch/>
        </p:blipFill>
        <p:spPr bwMode="auto">
          <a:xfrm rot="5400000">
            <a:off x="1874247" y="-511560"/>
            <a:ext cx="677878" cy="3761771"/>
          </a:xfrm>
          <a:prstGeom prst="rect">
            <a:avLst/>
          </a:prstGeom>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547ACB29-B26E-FC48-96C4-6BD9867C2695}"/>
              </a:ext>
            </a:extLst>
          </p:cNvPr>
          <p:cNvPicPr/>
          <p:nvPr/>
        </p:nvPicPr>
        <p:blipFill rotWithShape="1">
          <a:blip r:embed="rId5" cstate="print">
            <a:extLst>
              <a:ext uri="{28A0092B-C50C-407E-A947-70E740481C1C}">
                <a14:useLocalDpi xmlns:a14="http://schemas.microsoft.com/office/drawing/2010/main" val="0"/>
              </a:ext>
            </a:extLst>
          </a:blip>
          <a:srcRect l="72576" t="49056" r="19353" b="15707"/>
          <a:stretch/>
        </p:blipFill>
        <p:spPr bwMode="auto">
          <a:xfrm rot="5400000">
            <a:off x="1874248" y="2700661"/>
            <a:ext cx="677877" cy="3761773"/>
          </a:xfrm>
          <a:prstGeom prst="rect">
            <a:avLst/>
          </a:prstGeom>
          <a:ln>
            <a:noFill/>
          </a:ln>
          <a:extLst>
            <a:ext uri="{53640926-AAD7-44D8-BBD7-CCE9431645EC}">
              <a14:shadowObscured xmlns:a14="http://schemas.microsoft.com/office/drawing/2010/main"/>
            </a:ext>
          </a:extLst>
        </p:spPr>
      </p:pic>
      <p:pic>
        <p:nvPicPr>
          <p:cNvPr id="4" name="Grafik 3">
            <a:extLst>
              <a:ext uri="{FF2B5EF4-FFF2-40B4-BE49-F238E27FC236}">
                <a16:creationId xmlns:a16="http://schemas.microsoft.com/office/drawing/2014/main" id="{8334A7E7-81DD-A54F-A747-230D87CA82A6}"/>
              </a:ext>
            </a:extLst>
          </p:cNvPr>
          <p:cNvPicPr/>
          <p:nvPr/>
        </p:nvPicPr>
        <p:blipFill rotWithShape="1">
          <a:blip r:embed="rId6" cstate="print">
            <a:extLst>
              <a:ext uri="{28A0092B-C50C-407E-A947-70E740481C1C}">
                <a14:useLocalDpi xmlns:a14="http://schemas.microsoft.com/office/drawing/2010/main" val="0"/>
              </a:ext>
            </a:extLst>
          </a:blip>
          <a:srcRect l="61254" t="14552" r="30461" b="50418"/>
          <a:stretch/>
        </p:blipFill>
        <p:spPr bwMode="auto">
          <a:xfrm rot="5400000">
            <a:off x="1874248" y="1070111"/>
            <a:ext cx="677878" cy="3761774"/>
          </a:xfrm>
          <a:prstGeom prst="rect">
            <a:avLst/>
          </a:prstGeom>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C978A459-8EC4-684D-BE5E-3F9471182E05}"/>
              </a:ext>
            </a:extLst>
          </p:cNvPr>
          <p:cNvSpPr txBox="1"/>
          <p:nvPr/>
        </p:nvSpPr>
        <p:spPr>
          <a:xfrm>
            <a:off x="1414535" y="303931"/>
            <a:ext cx="1259218" cy="400110"/>
          </a:xfrm>
          <a:prstGeom prst="rect">
            <a:avLst/>
          </a:prstGeom>
          <a:noFill/>
        </p:spPr>
        <p:txBody>
          <a:bodyPr wrap="square" rtlCol="0">
            <a:spAutoFit/>
          </a:bodyPr>
          <a:lstStyle/>
          <a:p>
            <a:r>
              <a:rPr lang="de-DE" dirty="0"/>
              <a:t>Wir </a:t>
            </a:r>
            <a:r>
              <a:rPr lang="de-DE" sz="2000" dirty="0"/>
              <a:t>üben</a:t>
            </a:r>
            <a:r>
              <a:rPr lang="de-DE" dirty="0"/>
              <a:t>:</a:t>
            </a:r>
          </a:p>
        </p:txBody>
      </p:sp>
      <p:sp>
        <p:nvSpPr>
          <p:cNvPr id="6" name="Textfeld 5">
            <a:extLst>
              <a:ext uri="{FF2B5EF4-FFF2-40B4-BE49-F238E27FC236}">
                <a16:creationId xmlns:a16="http://schemas.microsoft.com/office/drawing/2014/main" id="{A54FC86D-F872-2B41-8632-C9092E966B34}"/>
              </a:ext>
            </a:extLst>
          </p:cNvPr>
          <p:cNvSpPr txBox="1"/>
          <p:nvPr/>
        </p:nvSpPr>
        <p:spPr>
          <a:xfrm>
            <a:off x="578553" y="1880722"/>
            <a:ext cx="4074288" cy="369332"/>
          </a:xfrm>
          <a:prstGeom prst="rect">
            <a:avLst/>
          </a:prstGeom>
          <a:noFill/>
        </p:spPr>
        <p:txBody>
          <a:bodyPr wrap="square" rtlCol="0">
            <a:spAutoFit/>
          </a:bodyPr>
          <a:lstStyle/>
          <a:p>
            <a:r>
              <a:rPr lang="de-DE" dirty="0"/>
              <a:t>Das ist </a:t>
            </a:r>
            <a:r>
              <a:rPr lang="de-DE" dirty="0" err="1"/>
              <a:t>un-ser</a:t>
            </a:r>
            <a:r>
              <a:rPr lang="de-DE" dirty="0"/>
              <a:t>        Weih-nachts-marsch</a:t>
            </a:r>
          </a:p>
        </p:txBody>
      </p:sp>
      <p:sp>
        <p:nvSpPr>
          <p:cNvPr id="7" name="Textfeld 6">
            <a:extLst>
              <a:ext uri="{FF2B5EF4-FFF2-40B4-BE49-F238E27FC236}">
                <a16:creationId xmlns:a16="http://schemas.microsoft.com/office/drawing/2014/main" id="{4F53DF1E-1B05-064C-A63C-DD9C2BEAD44F}"/>
              </a:ext>
            </a:extLst>
          </p:cNvPr>
          <p:cNvSpPr txBox="1"/>
          <p:nvPr/>
        </p:nvSpPr>
        <p:spPr>
          <a:xfrm>
            <a:off x="567155" y="3406191"/>
            <a:ext cx="3526917" cy="369332"/>
          </a:xfrm>
          <a:prstGeom prst="rect">
            <a:avLst/>
          </a:prstGeom>
          <a:noFill/>
        </p:spPr>
        <p:txBody>
          <a:bodyPr wrap="square" rtlCol="0">
            <a:spAutoFit/>
          </a:bodyPr>
          <a:lstStyle/>
          <a:p>
            <a:r>
              <a:rPr lang="de-DE" dirty="0"/>
              <a:t>Weih-nacht                 Weih-nacht</a:t>
            </a:r>
          </a:p>
        </p:txBody>
      </p:sp>
      <p:sp>
        <p:nvSpPr>
          <p:cNvPr id="8" name="Textfeld 7">
            <a:extLst>
              <a:ext uri="{FF2B5EF4-FFF2-40B4-BE49-F238E27FC236}">
                <a16:creationId xmlns:a16="http://schemas.microsoft.com/office/drawing/2014/main" id="{9DBD8D30-3A7B-AE40-9D40-08CA0096F453}"/>
              </a:ext>
            </a:extLst>
          </p:cNvPr>
          <p:cNvSpPr txBox="1"/>
          <p:nvPr/>
        </p:nvSpPr>
        <p:spPr>
          <a:xfrm>
            <a:off x="332300" y="5186824"/>
            <a:ext cx="3761773" cy="369332"/>
          </a:xfrm>
          <a:prstGeom prst="rect">
            <a:avLst/>
          </a:prstGeom>
          <a:noFill/>
        </p:spPr>
        <p:txBody>
          <a:bodyPr wrap="square" rtlCol="0">
            <a:spAutoFit/>
          </a:bodyPr>
          <a:lstStyle/>
          <a:p>
            <a:r>
              <a:rPr lang="de-DE" dirty="0"/>
              <a:t>     Plätzchen essen     Plätzchen essen</a:t>
            </a:r>
          </a:p>
        </p:txBody>
      </p:sp>
      <p:pic>
        <p:nvPicPr>
          <p:cNvPr id="9" name="Grafik 8">
            <a:extLst>
              <a:ext uri="{FF2B5EF4-FFF2-40B4-BE49-F238E27FC236}">
                <a16:creationId xmlns:a16="http://schemas.microsoft.com/office/drawing/2014/main" id="{8BB0F96E-2765-FC4B-B892-5B11FC7F08DF}"/>
              </a:ext>
            </a:extLst>
          </p:cNvPr>
          <p:cNvPicPr/>
          <p:nvPr/>
        </p:nvPicPr>
        <p:blipFill rotWithShape="1">
          <a:blip r:embed="rId7" cstate="print">
            <a:extLst>
              <a:ext uri="{28A0092B-C50C-407E-A947-70E740481C1C}">
                <a14:useLocalDpi xmlns:a14="http://schemas.microsoft.com/office/drawing/2010/main" val="0"/>
              </a:ext>
            </a:extLst>
          </a:blip>
          <a:srcRect l="41691" t="12432" r="40344"/>
          <a:stretch/>
        </p:blipFill>
        <p:spPr bwMode="auto">
          <a:xfrm rot="5400000">
            <a:off x="8052683" y="-1559047"/>
            <a:ext cx="1035002" cy="6213868"/>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EA93B117-651F-F840-BEA9-8075A59045F3}"/>
              </a:ext>
            </a:extLst>
          </p:cNvPr>
          <p:cNvPicPr/>
          <p:nvPr/>
        </p:nvPicPr>
        <p:blipFill rotWithShape="1">
          <a:blip r:embed="rId7" cstate="print">
            <a:extLst>
              <a:ext uri="{28A0092B-C50C-407E-A947-70E740481C1C}">
                <a14:useLocalDpi xmlns:a14="http://schemas.microsoft.com/office/drawing/2010/main" val="0"/>
              </a:ext>
            </a:extLst>
          </a:blip>
          <a:srcRect l="59042" t="12432" r="28777"/>
          <a:stretch/>
        </p:blipFill>
        <p:spPr bwMode="auto">
          <a:xfrm rot="5400000">
            <a:off x="8130355" y="-217553"/>
            <a:ext cx="916344" cy="6213868"/>
          </a:xfrm>
          <a:prstGeom prst="rect">
            <a:avLst/>
          </a:prstGeom>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id="{8092DF92-9A3C-CA43-9190-6A3E944DDD00}"/>
              </a:ext>
            </a:extLst>
          </p:cNvPr>
          <p:cNvPicPr/>
          <p:nvPr/>
        </p:nvPicPr>
        <p:blipFill rotWithShape="1">
          <a:blip r:embed="rId7" cstate="print">
            <a:extLst>
              <a:ext uri="{28A0092B-C50C-407E-A947-70E740481C1C}">
                <a14:useLocalDpi xmlns:a14="http://schemas.microsoft.com/office/drawing/2010/main" val="0"/>
              </a:ext>
            </a:extLst>
          </a:blip>
          <a:srcRect l="71096" t="12432" r="17287"/>
          <a:stretch/>
        </p:blipFill>
        <p:spPr bwMode="auto">
          <a:xfrm rot="5400000">
            <a:off x="8130355" y="1076346"/>
            <a:ext cx="916343" cy="6213868"/>
          </a:xfrm>
          <a:prstGeom prst="rect">
            <a:avLst/>
          </a:prstGeom>
          <a:ln>
            <a:noFill/>
          </a:ln>
          <a:extLst>
            <a:ext uri="{53640926-AAD7-44D8-BBD7-CCE9431645EC}">
              <a14:shadowObscured xmlns:a14="http://schemas.microsoft.com/office/drawing/2010/main"/>
            </a:ext>
          </a:extLst>
        </p:spPr>
      </p:pic>
      <p:pic>
        <p:nvPicPr>
          <p:cNvPr id="12" name="Grafik 11">
            <a:extLst>
              <a:ext uri="{FF2B5EF4-FFF2-40B4-BE49-F238E27FC236}">
                <a16:creationId xmlns:a16="http://schemas.microsoft.com/office/drawing/2014/main" id="{E840B1E1-CB45-D14F-9F84-49ACD165F256}"/>
              </a:ext>
            </a:extLst>
          </p:cNvPr>
          <p:cNvPicPr/>
          <p:nvPr/>
        </p:nvPicPr>
        <p:blipFill rotWithShape="1">
          <a:blip r:embed="rId7" cstate="print">
            <a:extLst>
              <a:ext uri="{28A0092B-C50C-407E-A947-70E740481C1C}">
                <a14:useLocalDpi xmlns:a14="http://schemas.microsoft.com/office/drawing/2010/main" val="0"/>
              </a:ext>
            </a:extLst>
          </a:blip>
          <a:srcRect l="83891" t="12432" r="8500" b="13953"/>
          <a:stretch/>
        </p:blipFill>
        <p:spPr bwMode="auto">
          <a:xfrm rot="5400000">
            <a:off x="8226866" y="2409361"/>
            <a:ext cx="686635" cy="6116464"/>
          </a:xfrm>
          <a:prstGeom prst="rect">
            <a:avLst/>
          </a:prstGeom>
          <a:ln>
            <a:noFill/>
          </a:ln>
          <a:extLst>
            <a:ext uri="{53640926-AAD7-44D8-BBD7-CCE9431645EC}">
              <a14:shadowObscured xmlns:a14="http://schemas.microsoft.com/office/drawing/2010/main"/>
            </a:ext>
          </a:extLst>
        </p:spPr>
      </p:pic>
      <p:sp>
        <p:nvSpPr>
          <p:cNvPr id="13" name="Textfeld 12">
            <a:extLst>
              <a:ext uri="{FF2B5EF4-FFF2-40B4-BE49-F238E27FC236}">
                <a16:creationId xmlns:a16="http://schemas.microsoft.com/office/drawing/2014/main" id="{49996B6C-AE82-2043-9E9C-FBFC62470A00}"/>
              </a:ext>
            </a:extLst>
          </p:cNvPr>
          <p:cNvSpPr txBox="1"/>
          <p:nvPr/>
        </p:nvSpPr>
        <p:spPr>
          <a:xfrm>
            <a:off x="5852921" y="312441"/>
            <a:ext cx="5471209" cy="400110"/>
          </a:xfrm>
          <a:prstGeom prst="rect">
            <a:avLst/>
          </a:prstGeom>
          <a:noFill/>
        </p:spPr>
        <p:txBody>
          <a:bodyPr wrap="square" rtlCol="0">
            <a:spAutoFit/>
          </a:bodyPr>
          <a:lstStyle/>
          <a:p>
            <a:r>
              <a:rPr lang="de-DE" sz="2000" dirty="0"/>
              <a:t>Mitspielsatz „Marsch“ aus der Nussknacker-Suite</a:t>
            </a:r>
          </a:p>
        </p:txBody>
      </p:sp>
      <p:pic>
        <p:nvPicPr>
          <p:cNvPr id="14" name="3-18 Marsch aus derNussknacker Suite" descr="3-18 Marsch aus derNussknacker Suite">
            <a:hlinkClick r:id="" action="ppaction://media"/>
            <a:extLst>
              <a:ext uri="{FF2B5EF4-FFF2-40B4-BE49-F238E27FC236}">
                <a16:creationId xmlns:a16="http://schemas.microsoft.com/office/drawing/2014/main" id="{D5588817-8C3F-AB43-90C3-B87D1776AA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52841" y="5926238"/>
            <a:ext cx="533250" cy="533250"/>
          </a:xfrm>
          <a:prstGeom prst="rect">
            <a:avLst/>
          </a:prstGeom>
        </p:spPr>
      </p:pic>
    </p:spTree>
    <p:extLst>
      <p:ext uri="{BB962C8B-B14F-4D97-AF65-F5344CB8AC3E}">
        <p14:creationId xmlns:p14="http://schemas.microsoft.com/office/powerpoint/2010/main" val="32711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3724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58626-0FE2-C942-8FF0-99352AB6A646}"/>
              </a:ext>
            </a:extLst>
          </p:cNvPr>
          <p:cNvSpPr>
            <a:spLocks noGrp="1"/>
          </p:cNvSpPr>
          <p:nvPr>
            <p:ph type="title"/>
          </p:nvPr>
        </p:nvSpPr>
        <p:spPr>
          <a:xfrm>
            <a:off x="838200" y="365125"/>
            <a:ext cx="10515600" cy="677863"/>
          </a:xfrm>
        </p:spPr>
        <p:txBody>
          <a:bodyPr>
            <a:normAutofit fontScale="90000"/>
          </a:bodyPr>
          <a:lstStyle/>
          <a:p>
            <a:pPr algn="ctr"/>
            <a:r>
              <a:rPr lang="de-DE" dirty="0"/>
              <a:t>Exkurs: Blechbläser</a:t>
            </a:r>
          </a:p>
        </p:txBody>
      </p:sp>
      <p:sp>
        <p:nvSpPr>
          <p:cNvPr id="3" name="Inhaltsplatzhalter 2">
            <a:extLst>
              <a:ext uri="{FF2B5EF4-FFF2-40B4-BE49-F238E27FC236}">
                <a16:creationId xmlns:a16="http://schemas.microsoft.com/office/drawing/2014/main" id="{6A41B6AE-5634-4C4B-9F94-0D6CFBB96725}"/>
              </a:ext>
            </a:extLst>
          </p:cNvPr>
          <p:cNvSpPr>
            <a:spLocks noGrp="1"/>
          </p:cNvSpPr>
          <p:nvPr>
            <p:ph idx="1"/>
          </p:nvPr>
        </p:nvSpPr>
        <p:spPr>
          <a:xfrm>
            <a:off x="941063" y="1014473"/>
            <a:ext cx="10515600" cy="5323060"/>
          </a:xfrm>
        </p:spPr>
        <p:txBody>
          <a:bodyPr>
            <a:normAutofit lnSpcReduction="10000"/>
          </a:bodyPr>
          <a:lstStyle/>
          <a:p>
            <a:r>
              <a:rPr lang="de-DE" dirty="0"/>
              <a:t>Zu den Blechbläsern gehören:</a:t>
            </a:r>
          </a:p>
          <a:p>
            <a:endParaRPr lang="de-DE" dirty="0"/>
          </a:p>
          <a:p>
            <a:endParaRPr lang="de-DE" dirty="0"/>
          </a:p>
          <a:p>
            <a:pPr marL="0" indent="0">
              <a:buNone/>
            </a:pPr>
            <a:r>
              <a:rPr lang="de-DE" dirty="0"/>
              <a:t>	</a:t>
            </a:r>
          </a:p>
          <a:p>
            <a:pPr marL="0" indent="0">
              <a:buNone/>
            </a:pPr>
            <a:endParaRPr lang="de-DE" dirty="0"/>
          </a:p>
          <a:p>
            <a:endParaRPr lang="de-DE" dirty="0"/>
          </a:p>
          <a:p>
            <a:endParaRPr lang="de-DE" dirty="0"/>
          </a:p>
          <a:p>
            <a:endParaRPr lang="de-DE" dirty="0"/>
          </a:p>
          <a:p>
            <a:endParaRPr lang="de-DE" dirty="0"/>
          </a:p>
          <a:p>
            <a:r>
              <a:rPr lang="de-DE" dirty="0"/>
              <a:t>Alle Blechbläser werden mit einem Trichter- oder</a:t>
            </a:r>
          </a:p>
          <a:p>
            <a:pPr marL="0" indent="0">
              <a:buNone/>
            </a:pPr>
            <a:r>
              <a:rPr lang="de-DE" dirty="0"/>
              <a:t>Kesselmundstück angeblasen. </a:t>
            </a:r>
          </a:p>
          <a:p>
            <a:endParaRPr lang="de-DE" dirty="0"/>
          </a:p>
        </p:txBody>
      </p:sp>
      <p:pic>
        <p:nvPicPr>
          <p:cNvPr id="4" name="Picture 4" descr="Trompete in b Yamaha YTR-6335RC Commercial">
            <a:extLst>
              <a:ext uri="{FF2B5EF4-FFF2-40B4-BE49-F238E27FC236}">
                <a16:creationId xmlns:a16="http://schemas.microsoft.com/office/drawing/2014/main" id="{D42A1E34-B437-8549-AD95-6EBAFA9BD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432" y="1811775"/>
            <a:ext cx="2900363" cy="954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icago Winds CC-SL3100L Kinder-Posaune kaufen | Jetzt bei ...">
            <a:extLst>
              <a:ext uri="{FF2B5EF4-FFF2-40B4-BE49-F238E27FC236}">
                <a16:creationId xmlns:a16="http://schemas.microsoft.com/office/drawing/2014/main" id="{02D1243E-B2DE-954F-91C2-F9BF42C89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976" y="1148918"/>
            <a:ext cx="4402312" cy="23869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yer 700G-L Waldhorn in F Goldmessing - Music Station">
            <a:extLst>
              <a:ext uri="{FF2B5EF4-FFF2-40B4-BE49-F238E27FC236}">
                <a16:creationId xmlns:a16="http://schemas.microsoft.com/office/drawing/2014/main" id="{9B780388-D2E6-DA45-87D0-A426714D0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427" y="2766325"/>
            <a:ext cx="3213418" cy="233888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Jupiter JTU700 « Tuba | Musik Produktiv">
            <a:extLst>
              <a:ext uri="{FF2B5EF4-FFF2-40B4-BE49-F238E27FC236}">
                <a16:creationId xmlns:a16="http://schemas.microsoft.com/office/drawing/2014/main" id="{BB1CC049-4CBE-624C-A7B2-A3641FA23B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344843" y="2766325"/>
            <a:ext cx="3218180" cy="3218180"/>
          </a:xfrm>
          <a:prstGeom prst="rect">
            <a:avLst/>
          </a:prstGeom>
          <a:noFill/>
          <a:ln>
            <a:noFill/>
          </a:ln>
        </p:spPr>
      </p:pic>
      <p:sp>
        <p:nvSpPr>
          <p:cNvPr id="8" name="Textfeld 7">
            <a:extLst>
              <a:ext uri="{FF2B5EF4-FFF2-40B4-BE49-F238E27FC236}">
                <a16:creationId xmlns:a16="http://schemas.microsoft.com/office/drawing/2014/main" id="{58D637B5-AD45-124F-9431-110E2A6118C9}"/>
              </a:ext>
            </a:extLst>
          </p:cNvPr>
          <p:cNvSpPr txBox="1"/>
          <p:nvPr/>
        </p:nvSpPr>
        <p:spPr>
          <a:xfrm>
            <a:off x="8344843" y="3241645"/>
            <a:ext cx="700087" cy="400110"/>
          </a:xfrm>
          <a:prstGeom prst="rect">
            <a:avLst/>
          </a:prstGeom>
          <a:noFill/>
        </p:spPr>
        <p:txBody>
          <a:bodyPr wrap="square" rtlCol="0">
            <a:spAutoFit/>
          </a:bodyPr>
          <a:lstStyle/>
          <a:p>
            <a:r>
              <a:rPr lang="de-DE" sz="2000" dirty="0"/>
              <a:t>Tuba</a:t>
            </a:r>
          </a:p>
        </p:txBody>
      </p:sp>
      <p:sp>
        <p:nvSpPr>
          <p:cNvPr id="11" name="Textfeld 10">
            <a:extLst>
              <a:ext uri="{FF2B5EF4-FFF2-40B4-BE49-F238E27FC236}">
                <a16:creationId xmlns:a16="http://schemas.microsoft.com/office/drawing/2014/main" id="{0C3CD073-2A00-1F4B-ACFE-1B5D7C1250D4}"/>
              </a:ext>
            </a:extLst>
          </p:cNvPr>
          <p:cNvSpPr txBox="1"/>
          <p:nvPr/>
        </p:nvSpPr>
        <p:spPr>
          <a:xfrm>
            <a:off x="1248855" y="2628537"/>
            <a:ext cx="1200150" cy="400110"/>
          </a:xfrm>
          <a:prstGeom prst="rect">
            <a:avLst/>
          </a:prstGeom>
          <a:noFill/>
        </p:spPr>
        <p:txBody>
          <a:bodyPr wrap="square" rtlCol="0">
            <a:spAutoFit/>
          </a:bodyPr>
          <a:lstStyle/>
          <a:p>
            <a:r>
              <a:rPr lang="de-DE" sz="2000" dirty="0"/>
              <a:t>Trompete</a:t>
            </a:r>
          </a:p>
        </p:txBody>
      </p:sp>
      <p:sp>
        <p:nvSpPr>
          <p:cNvPr id="12" name="Textfeld 11">
            <a:extLst>
              <a:ext uri="{FF2B5EF4-FFF2-40B4-BE49-F238E27FC236}">
                <a16:creationId xmlns:a16="http://schemas.microsoft.com/office/drawing/2014/main" id="{24819C70-2FCB-1C47-937B-973F32F50917}"/>
              </a:ext>
            </a:extLst>
          </p:cNvPr>
          <p:cNvSpPr txBox="1"/>
          <p:nvPr/>
        </p:nvSpPr>
        <p:spPr>
          <a:xfrm>
            <a:off x="6096000" y="2062315"/>
            <a:ext cx="1200150" cy="400110"/>
          </a:xfrm>
          <a:prstGeom prst="rect">
            <a:avLst/>
          </a:prstGeom>
          <a:noFill/>
        </p:spPr>
        <p:txBody>
          <a:bodyPr wrap="square" rtlCol="0">
            <a:spAutoFit/>
          </a:bodyPr>
          <a:lstStyle/>
          <a:p>
            <a:r>
              <a:rPr lang="de-DE" sz="2000" dirty="0"/>
              <a:t>Posaune</a:t>
            </a:r>
          </a:p>
        </p:txBody>
      </p:sp>
      <p:sp>
        <p:nvSpPr>
          <p:cNvPr id="13" name="Textfeld 12">
            <a:extLst>
              <a:ext uri="{FF2B5EF4-FFF2-40B4-BE49-F238E27FC236}">
                <a16:creationId xmlns:a16="http://schemas.microsoft.com/office/drawing/2014/main" id="{D5E18F5C-6277-FE40-865E-7149BE6B0942}"/>
              </a:ext>
            </a:extLst>
          </p:cNvPr>
          <p:cNvSpPr txBox="1"/>
          <p:nvPr/>
        </p:nvSpPr>
        <p:spPr>
          <a:xfrm>
            <a:off x="1971674" y="4614196"/>
            <a:ext cx="1328737" cy="400110"/>
          </a:xfrm>
          <a:prstGeom prst="rect">
            <a:avLst/>
          </a:prstGeom>
          <a:noFill/>
        </p:spPr>
        <p:txBody>
          <a:bodyPr wrap="square" rtlCol="0">
            <a:spAutoFit/>
          </a:bodyPr>
          <a:lstStyle/>
          <a:p>
            <a:r>
              <a:rPr lang="de-DE" sz="2000" dirty="0"/>
              <a:t>Waldhorn</a:t>
            </a:r>
          </a:p>
        </p:txBody>
      </p:sp>
    </p:spTree>
    <p:extLst>
      <p:ext uri="{BB962C8B-B14F-4D97-AF65-F5344CB8AC3E}">
        <p14:creationId xmlns:p14="http://schemas.microsoft.com/office/powerpoint/2010/main" val="67690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uiExpand="1" build="p"/>
      <p:bldP spid="8"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0623B88-D791-B144-BCB9-6E6A2C79608D}"/>
              </a:ext>
            </a:extLst>
          </p:cNvPr>
          <p:cNvPicPr/>
          <p:nvPr/>
        </p:nvPicPr>
        <p:blipFill>
          <a:blip r:embed="rId3">
            <a:extLst>
              <a:ext uri="{28A0092B-C50C-407E-A947-70E740481C1C}">
                <a14:useLocalDpi xmlns:a14="http://schemas.microsoft.com/office/drawing/2010/main" val="0"/>
              </a:ext>
            </a:extLst>
          </a:blip>
          <a:stretch>
            <a:fillRect/>
          </a:stretch>
        </p:blipFill>
        <p:spPr>
          <a:xfrm>
            <a:off x="818832" y="1328738"/>
            <a:ext cx="5410518" cy="3947477"/>
          </a:xfrm>
          <a:prstGeom prst="rect">
            <a:avLst/>
          </a:prstGeom>
        </p:spPr>
      </p:pic>
      <p:pic>
        <p:nvPicPr>
          <p:cNvPr id="2054" name="Picture 6" descr="Composer Gyoergy Ligeti Has Died - CDM Create Digital Music">
            <a:extLst>
              <a:ext uri="{FF2B5EF4-FFF2-40B4-BE49-F238E27FC236}">
                <a16:creationId xmlns:a16="http://schemas.microsoft.com/office/drawing/2014/main" id="{0A472E28-87ED-6443-8428-1E063D9A4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168" y="870131"/>
            <a:ext cx="4191000" cy="3351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155A284D-4E6E-C44D-BFAD-641B95CF8CE6}"/>
              </a:ext>
            </a:extLst>
          </p:cNvPr>
          <p:cNvSpPr txBox="1"/>
          <p:nvPr/>
        </p:nvSpPr>
        <p:spPr>
          <a:xfrm>
            <a:off x="6953251" y="4572000"/>
            <a:ext cx="4190999" cy="923330"/>
          </a:xfrm>
          <a:prstGeom prst="rect">
            <a:avLst/>
          </a:prstGeom>
          <a:noFill/>
        </p:spPr>
        <p:txBody>
          <a:bodyPr wrap="square" rtlCol="0">
            <a:spAutoFit/>
          </a:bodyPr>
          <a:lstStyle/>
          <a:p>
            <a:pPr algn="ctr"/>
            <a:r>
              <a:rPr lang="de-DE" dirty="0"/>
              <a:t>György </a:t>
            </a:r>
            <a:r>
              <a:rPr lang="de-DE" dirty="0" err="1"/>
              <a:t>Ligeti</a:t>
            </a:r>
            <a:endParaRPr lang="de-DE" dirty="0"/>
          </a:p>
          <a:p>
            <a:pPr algn="ctr"/>
            <a:r>
              <a:rPr lang="de-DE" dirty="0"/>
              <a:t>1923 – 2006</a:t>
            </a:r>
          </a:p>
          <a:p>
            <a:pPr algn="ctr"/>
            <a:r>
              <a:rPr lang="de-DE" dirty="0"/>
              <a:t>Österreichisch-ungarischer Komponist</a:t>
            </a:r>
          </a:p>
        </p:txBody>
      </p:sp>
    </p:spTree>
    <p:extLst>
      <p:ext uri="{BB962C8B-B14F-4D97-AF65-F5344CB8AC3E}">
        <p14:creationId xmlns:p14="http://schemas.microsoft.com/office/powerpoint/2010/main" val="14565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7B49D56C-92B5-5543-901B-9226DCA08049}"/>
              </a:ext>
            </a:extLst>
          </p:cNvPr>
          <p:cNvGraphicFramePr>
            <a:graphicFrameLocks noGrp="1"/>
          </p:cNvGraphicFramePr>
          <p:nvPr>
            <p:extLst>
              <p:ext uri="{D42A27DB-BD31-4B8C-83A1-F6EECF244321}">
                <p14:modId xmlns:p14="http://schemas.microsoft.com/office/powerpoint/2010/main" val="1888190088"/>
              </p:ext>
            </p:extLst>
          </p:nvPr>
        </p:nvGraphicFramePr>
        <p:xfrm>
          <a:off x="8301037" y="474428"/>
          <a:ext cx="3228975" cy="3877074"/>
        </p:xfrm>
        <a:graphic>
          <a:graphicData uri="http://schemas.openxmlformats.org/drawingml/2006/table">
            <a:tbl>
              <a:tblPr firstRow="1" firstCol="1" bandRow="1">
                <a:tableStyleId>{5C22544A-7EE6-4342-B048-85BDC9FD1C3A}</a:tableStyleId>
              </a:tblPr>
              <a:tblGrid>
                <a:gridCol w="1600201">
                  <a:extLst>
                    <a:ext uri="{9D8B030D-6E8A-4147-A177-3AD203B41FA5}">
                      <a16:colId xmlns:a16="http://schemas.microsoft.com/office/drawing/2014/main" val="2559417533"/>
                    </a:ext>
                  </a:extLst>
                </a:gridCol>
                <a:gridCol w="1628774">
                  <a:extLst>
                    <a:ext uri="{9D8B030D-6E8A-4147-A177-3AD203B41FA5}">
                      <a16:colId xmlns:a16="http://schemas.microsoft.com/office/drawing/2014/main" val="532814762"/>
                    </a:ext>
                  </a:extLst>
                </a:gridCol>
              </a:tblGrid>
              <a:tr h="1989975">
                <a:tc>
                  <a:txBody>
                    <a:bodyPr/>
                    <a:lstStyle/>
                    <a:p>
                      <a:pPr algn="ctr"/>
                      <a:r>
                        <a:rPr lang="de-DE" sz="3300" spc="-30" dirty="0">
                          <a:effectLst/>
                        </a:rPr>
                        <a:t> </a:t>
                      </a:r>
                      <a:endParaRPr lang="de-DE" sz="1100" spc="-30" dirty="0">
                        <a:effectLst/>
                      </a:endParaRPr>
                    </a:p>
                    <a:p>
                      <a:pPr algn="ctr"/>
                      <a:r>
                        <a:rPr lang="de-DE" sz="3300" spc="-30" dirty="0" err="1">
                          <a:effectLst/>
                        </a:rPr>
                        <a:t>blipp</a:t>
                      </a:r>
                      <a:endParaRPr lang="de-DE" sz="1100" spc="-30" dirty="0">
                        <a:effectLst/>
                      </a:endParaRPr>
                    </a:p>
                    <a:p>
                      <a:pPr algn="ctr"/>
                      <a:r>
                        <a:rPr lang="de-DE" sz="1500" spc="-30" dirty="0">
                          <a:effectLst/>
                        </a:rPr>
                        <a:t>(schnell laut werdend)</a:t>
                      </a:r>
                      <a:endParaRPr lang="de-DE" sz="1100" spc="-30" dirty="0">
                        <a:effectLst/>
                      </a:endParaRPr>
                    </a:p>
                    <a:p>
                      <a:pPr algn="ctr"/>
                      <a:r>
                        <a:rPr lang="de-DE" sz="1500" spc="-30" dirty="0">
                          <a:effectLst/>
                        </a:rPr>
                        <a:t> </a:t>
                      </a:r>
                      <a:endParaRPr lang="de-DE" sz="1100" spc="-30" dirty="0">
                        <a:effectLst/>
                      </a:endParaRPr>
                    </a:p>
                    <a:p>
                      <a:pPr algn="ctr"/>
                      <a:endParaRPr lang="de-DE" sz="11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760" marR="62760" marT="0" marB="0"/>
                </a:tc>
                <a:tc>
                  <a:txBody>
                    <a:bodyPr/>
                    <a:lstStyle/>
                    <a:p>
                      <a:pPr algn="ctr"/>
                      <a:r>
                        <a:rPr lang="de-DE" sz="3300" spc="-30" dirty="0">
                          <a:effectLst/>
                        </a:rPr>
                        <a:t> </a:t>
                      </a:r>
                      <a:r>
                        <a:rPr lang="de-DE" sz="1500" spc="-30" dirty="0">
                          <a:effectLst/>
                        </a:rPr>
                        <a:t> </a:t>
                      </a:r>
                      <a:endParaRPr lang="de-DE" sz="1100" spc="-30" dirty="0">
                        <a:effectLst/>
                      </a:endParaRPr>
                    </a:p>
                    <a:p>
                      <a:pPr algn="ctr"/>
                      <a:r>
                        <a:rPr lang="de-DE" sz="3300" spc="-30" dirty="0" err="1">
                          <a:effectLst/>
                        </a:rPr>
                        <a:t>blupp</a:t>
                      </a:r>
                      <a:endParaRPr lang="de-DE" sz="1100" spc="-30" dirty="0">
                        <a:effectLst/>
                      </a:endParaRPr>
                    </a:p>
                    <a:p>
                      <a:pPr algn="ctr"/>
                      <a:r>
                        <a:rPr lang="de-DE" sz="1500" spc="-30" dirty="0">
                          <a:effectLst/>
                        </a:rPr>
                        <a:t>(langsam sprechen)</a:t>
                      </a:r>
                      <a:endParaRPr lang="de-DE" sz="1100" spc="-30" dirty="0">
                        <a:effectLst/>
                      </a:endParaRPr>
                    </a:p>
                    <a:p>
                      <a:pPr algn="ctr"/>
                      <a:r>
                        <a:rPr lang="de-DE" sz="3300" spc="-30" dirty="0">
                          <a:effectLst/>
                        </a:rPr>
                        <a:t> </a:t>
                      </a:r>
                      <a:endParaRPr lang="de-DE" sz="11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760" marR="62760" marT="0" marB="0">
                    <a:solidFill>
                      <a:schemeClr val="accent1"/>
                    </a:solidFill>
                  </a:tcPr>
                </a:tc>
                <a:extLst>
                  <a:ext uri="{0D108BD9-81ED-4DB2-BD59-A6C34878D82A}">
                    <a16:rowId xmlns:a16="http://schemas.microsoft.com/office/drawing/2014/main" val="2667339977"/>
                  </a:ext>
                </a:extLst>
              </a:tr>
              <a:tr h="1887099">
                <a:tc>
                  <a:txBody>
                    <a:bodyPr/>
                    <a:lstStyle/>
                    <a:p>
                      <a:pPr algn="ctr"/>
                      <a:r>
                        <a:rPr lang="de-DE" sz="3300" spc="-30" dirty="0">
                          <a:effectLst/>
                        </a:rPr>
                        <a:t> </a:t>
                      </a:r>
                      <a:endParaRPr lang="de-DE" sz="1100" spc="-30" dirty="0">
                        <a:effectLst/>
                      </a:endParaRPr>
                    </a:p>
                    <a:p>
                      <a:pPr algn="ctr"/>
                      <a:r>
                        <a:rPr lang="de-DE" sz="1500" spc="-30" dirty="0">
                          <a:effectLst/>
                        </a:rPr>
                        <a:t> </a:t>
                      </a:r>
                      <a:endParaRPr lang="de-DE" sz="1100" spc="-30" dirty="0">
                        <a:effectLst/>
                      </a:endParaRPr>
                    </a:p>
                    <a:p>
                      <a:pPr algn="ctr"/>
                      <a:r>
                        <a:rPr lang="de-DE" sz="3300" spc="-30" dirty="0" err="1">
                          <a:effectLst/>
                        </a:rPr>
                        <a:t>tropp</a:t>
                      </a:r>
                      <a:endParaRPr lang="de-DE" sz="1100" spc="-30" dirty="0">
                        <a:effectLst/>
                      </a:endParaRPr>
                    </a:p>
                    <a:p>
                      <a:pPr algn="ctr"/>
                      <a:r>
                        <a:rPr lang="de-DE" sz="1500" spc="-30" dirty="0">
                          <a:effectLst/>
                        </a:rPr>
                        <a:t>(leise)</a:t>
                      </a:r>
                      <a:endParaRPr lang="de-DE" sz="1100" spc="-30" dirty="0">
                        <a:effectLst/>
                      </a:endParaRPr>
                    </a:p>
                    <a:p>
                      <a:pPr algn="ctr"/>
                      <a:r>
                        <a:rPr lang="de-DE" sz="1500" spc="-30" dirty="0">
                          <a:effectLst/>
                        </a:rPr>
                        <a:t> </a:t>
                      </a:r>
                      <a:endParaRPr lang="de-DE" sz="1100" spc="-30" dirty="0">
                        <a:effectLst/>
                      </a:endParaRPr>
                    </a:p>
                    <a:p>
                      <a:pPr algn="ctr"/>
                      <a:endParaRPr lang="de-DE" sz="11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760" marR="62760" marT="0" marB="0"/>
                </a:tc>
                <a:tc>
                  <a:txBody>
                    <a:bodyPr/>
                    <a:lstStyle/>
                    <a:p>
                      <a:pPr algn="ctr"/>
                      <a:r>
                        <a:rPr lang="de-DE" sz="3300" spc="-30" dirty="0">
                          <a:effectLst/>
                        </a:rPr>
                        <a:t> </a:t>
                      </a:r>
                      <a:endParaRPr lang="de-DE" sz="1100" spc="-30" dirty="0">
                        <a:effectLst/>
                      </a:endParaRPr>
                    </a:p>
                    <a:p>
                      <a:pPr algn="ctr"/>
                      <a:r>
                        <a:rPr lang="de-DE" sz="1500" spc="-30" dirty="0">
                          <a:effectLst/>
                        </a:rPr>
                        <a:t> </a:t>
                      </a:r>
                      <a:endParaRPr lang="de-DE" sz="1100" spc="-30" dirty="0">
                        <a:effectLst/>
                      </a:endParaRPr>
                    </a:p>
                    <a:p>
                      <a:pPr algn="ctr"/>
                      <a:r>
                        <a:rPr lang="de-DE" sz="3300" spc="-30" dirty="0">
                          <a:solidFill>
                            <a:schemeClr val="bg1"/>
                          </a:solidFill>
                          <a:effectLst/>
                        </a:rPr>
                        <a:t>Do</a:t>
                      </a:r>
                      <a:endParaRPr lang="de-DE" sz="1100" spc="-30" dirty="0">
                        <a:solidFill>
                          <a:schemeClr val="bg1"/>
                        </a:solidFill>
                        <a:effectLst/>
                      </a:endParaRPr>
                    </a:p>
                    <a:p>
                      <a:pPr algn="ctr"/>
                      <a:r>
                        <a:rPr lang="de-DE" sz="1500" spc="-30" dirty="0">
                          <a:solidFill>
                            <a:schemeClr val="bg1"/>
                          </a:solidFill>
                          <a:effectLst/>
                        </a:rPr>
                        <a:t>(lang aushalten)</a:t>
                      </a:r>
                      <a:endParaRPr lang="de-DE" sz="1100" spc="-3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2760" marR="62760" marT="0" marB="0">
                    <a:solidFill>
                      <a:schemeClr val="accent1"/>
                    </a:solidFill>
                  </a:tcPr>
                </a:tc>
                <a:extLst>
                  <a:ext uri="{0D108BD9-81ED-4DB2-BD59-A6C34878D82A}">
                    <a16:rowId xmlns:a16="http://schemas.microsoft.com/office/drawing/2014/main" val="461143534"/>
                  </a:ext>
                </a:extLst>
              </a:tr>
            </a:tbl>
          </a:graphicData>
        </a:graphic>
      </p:graphicFrame>
      <p:sp>
        <p:nvSpPr>
          <p:cNvPr id="5" name="Textfeld 4">
            <a:extLst>
              <a:ext uri="{FF2B5EF4-FFF2-40B4-BE49-F238E27FC236}">
                <a16:creationId xmlns:a16="http://schemas.microsoft.com/office/drawing/2014/main" id="{9D1CD4DA-8BB9-1345-8B28-489C7F91C890}"/>
              </a:ext>
            </a:extLst>
          </p:cNvPr>
          <p:cNvSpPr txBox="1"/>
          <p:nvPr/>
        </p:nvSpPr>
        <p:spPr>
          <a:xfrm>
            <a:off x="957264" y="1136392"/>
            <a:ext cx="6786562" cy="1015663"/>
          </a:xfrm>
          <a:prstGeom prst="rect">
            <a:avLst/>
          </a:prstGeom>
          <a:noFill/>
        </p:spPr>
        <p:txBody>
          <a:bodyPr wrap="square" rtlCol="0">
            <a:spAutoFit/>
          </a:bodyPr>
          <a:lstStyle/>
          <a:p>
            <a:pPr marL="342900" indent="-342900">
              <a:buFont typeface="Arial" panose="020B0604020202020204" pitchFamily="34" charset="0"/>
              <a:buChar char="•"/>
            </a:pPr>
            <a:r>
              <a:rPr lang="de-DE" sz="2000" dirty="0"/>
              <a:t>Wir ahmen das Schmelzen des Eiszapfens mit der Stimme nach. In den 4 Ecken des Zimmers werden folgende lautmalerische Silben gesprochen:</a:t>
            </a:r>
          </a:p>
        </p:txBody>
      </p:sp>
      <p:graphicFrame>
        <p:nvGraphicFramePr>
          <p:cNvPr id="7" name="Tabelle 6">
            <a:extLst>
              <a:ext uri="{FF2B5EF4-FFF2-40B4-BE49-F238E27FC236}">
                <a16:creationId xmlns:a16="http://schemas.microsoft.com/office/drawing/2014/main" id="{E4D26203-FCE4-D240-8EBE-9E4BEA98F8DF}"/>
              </a:ext>
            </a:extLst>
          </p:cNvPr>
          <p:cNvGraphicFramePr>
            <a:graphicFrameLocks noGrp="1"/>
          </p:cNvGraphicFramePr>
          <p:nvPr>
            <p:extLst>
              <p:ext uri="{D42A27DB-BD31-4B8C-83A1-F6EECF244321}">
                <p14:modId xmlns:p14="http://schemas.microsoft.com/office/powerpoint/2010/main" val="3858459161"/>
              </p:ext>
            </p:extLst>
          </p:nvPr>
        </p:nvGraphicFramePr>
        <p:xfrm>
          <a:off x="957264" y="3284702"/>
          <a:ext cx="6661150" cy="2133600"/>
        </p:xfrm>
        <a:graphic>
          <a:graphicData uri="http://schemas.openxmlformats.org/drawingml/2006/table">
            <a:tbl>
              <a:tblPr firstRow="1" firstCol="1" bandRow="1">
                <a:tableStyleId>{5C22544A-7EE6-4342-B048-85BDC9FD1C3A}</a:tableStyleId>
              </a:tblPr>
              <a:tblGrid>
                <a:gridCol w="3330575">
                  <a:extLst>
                    <a:ext uri="{9D8B030D-6E8A-4147-A177-3AD203B41FA5}">
                      <a16:colId xmlns:a16="http://schemas.microsoft.com/office/drawing/2014/main" val="798916214"/>
                    </a:ext>
                  </a:extLst>
                </a:gridCol>
                <a:gridCol w="3330575">
                  <a:extLst>
                    <a:ext uri="{9D8B030D-6E8A-4147-A177-3AD203B41FA5}">
                      <a16:colId xmlns:a16="http://schemas.microsoft.com/office/drawing/2014/main" val="3881541642"/>
                    </a:ext>
                  </a:extLst>
                </a:gridCol>
              </a:tblGrid>
              <a:tr h="0">
                <a:tc>
                  <a:txBody>
                    <a:bodyPr/>
                    <a:lstStyle/>
                    <a:p>
                      <a:pPr algn="ctr"/>
                      <a:r>
                        <a:rPr lang="de-DE" sz="2000" spc="-30" dirty="0" err="1">
                          <a:effectLst/>
                        </a:rPr>
                        <a:t>Csipp</a:t>
                      </a:r>
                      <a:endParaRPr lang="de-DE" sz="1200" spc="-30" dirty="0">
                        <a:effectLst/>
                      </a:endParaRPr>
                    </a:p>
                    <a:p>
                      <a:pPr algn="ctr"/>
                      <a:r>
                        <a:rPr lang="de-DE" sz="2000" spc="-30" dirty="0" err="1">
                          <a:effectLst/>
                        </a:rPr>
                        <a:t>Csepp</a:t>
                      </a:r>
                      <a:endParaRPr lang="de-DE" sz="1200" spc="-30" dirty="0">
                        <a:effectLst/>
                      </a:endParaRPr>
                    </a:p>
                    <a:p>
                      <a:pPr algn="ctr"/>
                      <a:r>
                        <a:rPr lang="de-DE" sz="2000" spc="-30" dirty="0" err="1">
                          <a:effectLst/>
                        </a:rPr>
                        <a:t>Egy</a:t>
                      </a:r>
                      <a:r>
                        <a:rPr lang="de-DE" sz="2000" spc="-30" dirty="0">
                          <a:effectLst/>
                        </a:rPr>
                        <a:t> </a:t>
                      </a:r>
                      <a:r>
                        <a:rPr lang="de-DE" sz="2000" spc="-30" dirty="0" err="1">
                          <a:effectLst/>
                        </a:rPr>
                        <a:t>csepp</a:t>
                      </a:r>
                      <a:endParaRPr lang="de-DE" sz="1200" spc="-30" dirty="0">
                        <a:effectLst/>
                      </a:endParaRPr>
                    </a:p>
                    <a:p>
                      <a:pPr algn="ctr"/>
                      <a:r>
                        <a:rPr lang="de-DE" sz="2000" spc="-30" dirty="0" err="1">
                          <a:effectLst/>
                        </a:rPr>
                        <a:t>Öt</a:t>
                      </a:r>
                      <a:r>
                        <a:rPr lang="de-DE" sz="2000" spc="-30" dirty="0">
                          <a:effectLst/>
                        </a:rPr>
                        <a:t> </a:t>
                      </a:r>
                      <a:r>
                        <a:rPr lang="de-DE" sz="2000" spc="-30" dirty="0" err="1">
                          <a:effectLst/>
                        </a:rPr>
                        <a:t>csepp</a:t>
                      </a:r>
                      <a:endParaRPr lang="de-DE" sz="1200" spc="-30" dirty="0">
                        <a:effectLst/>
                      </a:endParaRPr>
                    </a:p>
                    <a:p>
                      <a:pPr algn="ctr"/>
                      <a:r>
                        <a:rPr lang="de-DE" sz="2000" spc="-30" dirty="0">
                          <a:effectLst/>
                        </a:rPr>
                        <a:t>Meg </a:t>
                      </a:r>
                      <a:r>
                        <a:rPr lang="de-DE" sz="2000" spc="-30" dirty="0" err="1">
                          <a:effectLst/>
                        </a:rPr>
                        <a:t>tiz</a:t>
                      </a:r>
                      <a:endParaRPr lang="de-DE" sz="1200" spc="-30" dirty="0">
                        <a:effectLst/>
                      </a:endParaRPr>
                    </a:p>
                    <a:p>
                      <a:pPr algn="ctr"/>
                      <a:r>
                        <a:rPr lang="de-DE" sz="2000" spc="-30" dirty="0" err="1">
                          <a:effectLst/>
                        </a:rPr>
                        <a:t>Olvad</a:t>
                      </a:r>
                      <a:r>
                        <a:rPr lang="de-DE" sz="2000" spc="-30" dirty="0">
                          <a:effectLst/>
                        </a:rPr>
                        <a:t> a </a:t>
                      </a:r>
                      <a:r>
                        <a:rPr lang="de-DE" sz="2000" spc="-30" dirty="0" err="1">
                          <a:effectLst/>
                        </a:rPr>
                        <a:t>jègcsap</a:t>
                      </a:r>
                      <a:endParaRPr lang="de-DE" sz="1200" spc="-30" dirty="0">
                        <a:effectLst/>
                      </a:endParaRPr>
                    </a:p>
                    <a:p>
                      <a:pPr algn="ctr"/>
                      <a:r>
                        <a:rPr lang="de-DE" sz="2000" spc="-30" dirty="0" err="1">
                          <a:effectLst/>
                        </a:rPr>
                        <a:t>Csepereg</a:t>
                      </a:r>
                      <a:r>
                        <a:rPr lang="de-DE" sz="2000" spc="-30" dirty="0">
                          <a:effectLst/>
                        </a:rPr>
                        <a:t> a </a:t>
                      </a:r>
                      <a:r>
                        <a:rPr lang="de-DE" sz="2000" spc="-30" dirty="0" err="1">
                          <a:effectLst/>
                        </a:rPr>
                        <a:t>víz</a:t>
                      </a:r>
                      <a:endParaRPr lang="de-DE" sz="12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de-DE" sz="2000" spc="-30" dirty="0">
                          <a:effectLst/>
                        </a:rPr>
                        <a:t>Tropf</a:t>
                      </a:r>
                      <a:endParaRPr lang="de-DE" sz="1200" spc="-30" dirty="0">
                        <a:effectLst/>
                      </a:endParaRPr>
                    </a:p>
                    <a:p>
                      <a:pPr algn="ctr"/>
                      <a:r>
                        <a:rPr lang="de-DE" sz="2000" spc="-30" dirty="0">
                          <a:effectLst/>
                        </a:rPr>
                        <a:t>Tropf</a:t>
                      </a:r>
                      <a:endParaRPr lang="de-DE" sz="1200" spc="-30" dirty="0">
                        <a:effectLst/>
                      </a:endParaRPr>
                    </a:p>
                    <a:p>
                      <a:pPr algn="ctr"/>
                      <a:r>
                        <a:rPr lang="de-DE" sz="2000" spc="-30" dirty="0">
                          <a:effectLst/>
                        </a:rPr>
                        <a:t>Ein Tropfen</a:t>
                      </a:r>
                      <a:endParaRPr lang="de-DE" sz="1200" spc="-30" dirty="0">
                        <a:effectLst/>
                      </a:endParaRPr>
                    </a:p>
                    <a:p>
                      <a:pPr algn="ctr"/>
                      <a:r>
                        <a:rPr lang="de-DE" sz="2000" spc="-30" dirty="0">
                          <a:effectLst/>
                        </a:rPr>
                        <a:t>Fünf Tropfen</a:t>
                      </a:r>
                      <a:endParaRPr lang="de-DE" sz="1200" spc="-30" dirty="0">
                        <a:effectLst/>
                      </a:endParaRPr>
                    </a:p>
                    <a:p>
                      <a:pPr algn="ctr"/>
                      <a:r>
                        <a:rPr lang="de-DE" sz="2000" spc="-30" dirty="0">
                          <a:effectLst/>
                        </a:rPr>
                        <a:t>und zehn</a:t>
                      </a:r>
                      <a:endParaRPr lang="de-DE" sz="1200" spc="-30" dirty="0">
                        <a:effectLst/>
                      </a:endParaRPr>
                    </a:p>
                    <a:p>
                      <a:pPr algn="ctr"/>
                      <a:r>
                        <a:rPr lang="de-DE" sz="2000" spc="-30" dirty="0">
                          <a:effectLst/>
                        </a:rPr>
                        <a:t>Es schmilzt der Eiszapfen,</a:t>
                      </a:r>
                      <a:endParaRPr lang="de-DE" sz="1200" spc="-30" dirty="0">
                        <a:effectLst/>
                      </a:endParaRPr>
                    </a:p>
                    <a:p>
                      <a:pPr algn="ctr"/>
                      <a:r>
                        <a:rPr lang="de-DE" sz="2000" spc="-30" dirty="0">
                          <a:effectLst/>
                        </a:rPr>
                        <a:t>Es tröpfelt das Wasser.</a:t>
                      </a:r>
                      <a:endParaRPr lang="de-DE" sz="12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6101676"/>
                  </a:ext>
                </a:extLst>
              </a:tr>
            </a:tbl>
          </a:graphicData>
        </a:graphic>
      </p:graphicFrame>
      <p:sp>
        <p:nvSpPr>
          <p:cNvPr id="8" name="Textfeld 7">
            <a:extLst>
              <a:ext uri="{FF2B5EF4-FFF2-40B4-BE49-F238E27FC236}">
                <a16:creationId xmlns:a16="http://schemas.microsoft.com/office/drawing/2014/main" id="{BBEB4A85-241B-5F44-B475-2055E31A1C48}"/>
              </a:ext>
            </a:extLst>
          </p:cNvPr>
          <p:cNvSpPr txBox="1"/>
          <p:nvPr/>
        </p:nvSpPr>
        <p:spPr>
          <a:xfrm>
            <a:off x="957264" y="2547024"/>
            <a:ext cx="6415088" cy="646331"/>
          </a:xfrm>
          <a:prstGeom prst="rect">
            <a:avLst/>
          </a:prstGeom>
          <a:noFill/>
        </p:spPr>
        <p:txBody>
          <a:bodyPr wrap="square" rtlCol="0">
            <a:spAutoFit/>
          </a:bodyPr>
          <a:lstStyle/>
          <a:p>
            <a:pPr marL="285750" indent="-285750">
              <a:buFont typeface="Arial" panose="020B0604020202020204" pitchFamily="34" charset="0"/>
              <a:buChar char="•"/>
            </a:pPr>
            <a:r>
              <a:rPr lang="de-DE" dirty="0"/>
              <a:t>Wir lesen das Gedicht erst auf Deutsch, dann auf ungarisch – möglichst lautmalerisch!</a:t>
            </a:r>
          </a:p>
        </p:txBody>
      </p:sp>
      <p:sp>
        <p:nvSpPr>
          <p:cNvPr id="9" name="Textfeld 8">
            <a:extLst>
              <a:ext uri="{FF2B5EF4-FFF2-40B4-BE49-F238E27FC236}">
                <a16:creationId xmlns:a16="http://schemas.microsoft.com/office/drawing/2014/main" id="{0E345613-A775-464A-902A-AC1C39D923A3}"/>
              </a:ext>
            </a:extLst>
          </p:cNvPr>
          <p:cNvSpPr txBox="1"/>
          <p:nvPr/>
        </p:nvSpPr>
        <p:spPr>
          <a:xfrm>
            <a:off x="957264" y="5721608"/>
            <a:ext cx="6661150" cy="369332"/>
          </a:xfrm>
          <a:prstGeom prst="rect">
            <a:avLst/>
          </a:prstGeom>
          <a:noFill/>
        </p:spPr>
        <p:txBody>
          <a:bodyPr wrap="square" rtlCol="0">
            <a:spAutoFit/>
          </a:bodyPr>
          <a:lstStyle/>
          <a:p>
            <a:pPr marL="285750" indent="-285750">
              <a:buFont typeface="Arial" panose="020B0604020202020204" pitchFamily="34" charset="0"/>
              <a:buChar char="•"/>
            </a:pPr>
            <a:r>
              <a:rPr lang="de-DE" dirty="0"/>
              <a:t>Wir hören das Stück „Ungarische Etüde I“ von György </a:t>
            </a:r>
            <a:r>
              <a:rPr lang="de-DE" dirty="0" err="1"/>
              <a:t>Ligiti</a:t>
            </a:r>
            <a:endParaRPr lang="de-DE" dirty="0"/>
          </a:p>
        </p:txBody>
      </p:sp>
      <p:pic>
        <p:nvPicPr>
          <p:cNvPr id="10" name="Ligeti Eiszapfen" descr="Ligeti Eiszapfen">
            <a:hlinkClick r:id="" action="ppaction://media"/>
            <a:extLst>
              <a:ext uri="{FF2B5EF4-FFF2-40B4-BE49-F238E27FC236}">
                <a16:creationId xmlns:a16="http://schemas.microsoft.com/office/drawing/2014/main" id="{FB284DA7-12D7-F141-9434-310CAC69C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836" y="6090940"/>
            <a:ext cx="474428" cy="474428"/>
          </a:xfrm>
          <a:prstGeom prst="rect">
            <a:avLst/>
          </a:prstGeom>
        </p:spPr>
      </p:pic>
      <p:sp>
        <p:nvSpPr>
          <p:cNvPr id="11" name="Textfeld 10">
            <a:extLst>
              <a:ext uri="{FF2B5EF4-FFF2-40B4-BE49-F238E27FC236}">
                <a16:creationId xmlns:a16="http://schemas.microsoft.com/office/drawing/2014/main" id="{C1A59774-4A75-E54D-9254-F7B5A3F03E7F}"/>
              </a:ext>
            </a:extLst>
          </p:cNvPr>
          <p:cNvSpPr txBox="1"/>
          <p:nvPr/>
        </p:nvSpPr>
        <p:spPr>
          <a:xfrm>
            <a:off x="7372352" y="5774156"/>
            <a:ext cx="3862383" cy="369332"/>
          </a:xfrm>
          <a:prstGeom prst="rect">
            <a:avLst/>
          </a:prstGeom>
          <a:noFill/>
        </p:spPr>
        <p:txBody>
          <a:bodyPr wrap="square" rtlCol="0">
            <a:spAutoFit/>
          </a:bodyPr>
          <a:lstStyle/>
          <a:p>
            <a:r>
              <a:rPr lang="de-DE" dirty="0"/>
              <a:t>Was kannst du hören bzw. verstehen?</a:t>
            </a:r>
          </a:p>
        </p:txBody>
      </p:sp>
    </p:spTree>
    <p:extLst>
      <p:ext uri="{BB962C8B-B14F-4D97-AF65-F5344CB8AC3E}">
        <p14:creationId xmlns:p14="http://schemas.microsoft.com/office/powerpoint/2010/main" val="12031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97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5"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1" name="Barók Tagebuch einer Fliege" descr="Barók Tagebuch einer Fliege">
            <a:hlinkClick r:id="" action="ppaction://media"/>
            <a:extLst>
              <a:ext uri="{FF2B5EF4-FFF2-40B4-BE49-F238E27FC236}">
                <a16:creationId xmlns:a16="http://schemas.microsoft.com/office/drawing/2014/main" id="{3E9F3194-2663-B249-B6C6-537A133A2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79" y="335120"/>
            <a:ext cx="471488" cy="471488"/>
          </a:xfrm>
          <a:prstGeom prst="rect">
            <a:avLst/>
          </a:prstGeom>
        </p:spPr>
      </p:pic>
      <p:pic>
        <p:nvPicPr>
          <p:cNvPr id="12" name="Grafik 11" descr="Béla Bartók – Wikipedia">
            <a:extLst>
              <a:ext uri="{FF2B5EF4-FFF2-40B4-BE49-F238E27FC236}">
                <a16:creationId xmlns:a16="http://schemas.microsoft.com/office/drawing/2014/main" id="{8228AC5D-3198-CB4B-99E2-EE70EEFF0A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73414" y="806608"/>
            <a:ext cx="4077653" cy="3486786"/>
          </a:xfrm>
          <a:prstGeom prst="rect">
            <a:avLst/>
          </a:prstGeom>
          <a:noFill/>
          <a:ln>
            <a:noFill/>
          </a:ln>
        </p:spPr>
      </p:pic>
      <p:sp>
        <p:nvSpPr>
          <p:cNvPr id="13" name="Textfeld 12">
            <a:extLst>
              <a:ext uri="{FF2B5EF4-FFF2-40B4-BE49-F238E27FC236}">
                <a16:creationId xmlns:a16="http://schemas.microsoft.com/office/drawing/2014/main" id="{A6AF1D7A-0BE5-5E43-B42E-EB07A04A2C1A}"/>
              </a:ext>
            </a:extLst>
          </p:cNvPr>
          <p:cNvSpPr txBox="1"/>
          <p:nvPr/>
        </p:nvSpPr>
        <p:spPr>
          <a:xfrm>
            <a:off x="7559201" y="4606846"/>
            <a:ext cx="2906078" cy="1015663"/>
          </a:xfrm>
          <a:prstGeom prst="rect">
            <a:avLst/>
          </a:prstGeom>
          <a:noFill/>
        </p:spPr>
        <p:txBody>
          <a:bodyPr wrap="square" rtlCol="0">
            <a:spAutoFit/>
          </a:bodyPr>
          <a:lstStyle/>
          <a:p>
            <a:pPr algn="ctr"/>
            <a:r>
              <a:rPr lang="de-DE" sz="2000" dirty="0"/>
              <a:t>Béla Bartók</a:t>
            </a:r>
          </a:p>
          <a:p>
            <a:pPr algn="ctr"/>
            <a:r>
              <a:rPr lang="de-DE" sz="2000" dirty="0"/>
              <a:t>1881 – 1945</a:t>
            </a:r>
          </a:p>
          <a:p>
            <a:pPr algn="ctr"/>
            <a:r>
              <a:rPr lang="de-DE" sz="2000" dirty="0"/>
              <a:t>Ungarischer Komponist</a:t>
            </a:r>
          </a:p>
        </p:txBody>
      </p:sp>
      <p:pic>
        <p:nvPicPr>
          <p:cNvPr id="16" name="Grafik 15">
            <a:extLst>
              <a:ext uri="{FF2B5EF4-FFF2-40B4-BE49-F238E27FC236}">
                <a16:creationId xmlns:a16="http://schemas.microsoft.com/office/drawing/2014/main" id="{4BE551CC-D773-F148-A5DB-D1219BFC2C12}"/>
              </a:ext>
            </a:extLst>
          </p:cNvPr>
          <p:cNvPicPr/>
          <p:nvPr/>
        </p:nvPicPr>
        <p:blipFill rotWithShape="1">
          <a:blip r:embed="rId7">
            <a:extLst>
              <a:ext uri="{28A0092B-C50C-407E-A947-70E740481C1C}">
                <a14:useLocalDpi xmlns:a14="http://schemas.microsoft.com/office/drawing/2010/main" val="0"/>
              </a:ext>
            </a:extLst>
          </a:blip>
          <a:srcRect r="35017"/>
          <a:stretch/>
        </p:blipFill>
        <p:spPr bwMode="auto">
          <a:xfrm rot="10800000">
            <a:off x="1472723" y="3144441"/>
            <a:ext cx="4317365" cy="3376295"/>
          </a:xfrm>
          <a:prstGeom prst="rect">
            <a:avLst/>
          </a:prstGeom>
          <a:ln>
            <a:noFill/>
          </a:ln>
          <a:extLst>
            <a:ext uri="{53640926-AAD7-44D8-BBD7-CCE9431645EC}">
              <a14:shadowObscured xmlns:a14="http://schemas.microsoft.com/office/drawing/2010/main"/>
            </a:ext>
          </a:extLst>
        </p:spPr>
      </p:pic>
      <p:sp>
        <p:nvSpPr>
          <p:cNvPr id="17" name="Textfeld 16">
            <a:extLst>
              <a:ext uri="{FF2B5EF4-FFF2-40B4-BE49-F238E27FC236}">
                <a16:creationId xmlns:a16="http://schemas.microsoft.com/office/drawing/2014/main" id="{3673F29C-2573-EC4A-9B82-EDAF84302DF7}"/>
              </a:ext>
            </a:extLst>
          </p:cNvPr>
          <p:cNvSpPr txBox="1"/>
          <p:nvPr/>
        </p:nvSpPr>
        <p:spPr>
          <a:xfrm>
            <a:off x="1136967" y="1413965"/>
            <a:ext cx="5311141" cy="1477328"/>
          </a:xfrm>
          <a:prstGeom prst="rect">
            <a:avLst/>
          </a:prstGeom>
          <a:noFill/>
        </p:spPr>
        <p:txBody>
          <a:bodyPr wrap="square" rtlCol="0">
            <a:spAutoFit/>
          </a:bodyPr>
          <a:lstStyle/>
          <a:p>
            <a:r>
              <a:rPr lang="de-DE" dirty="0"/>
              <a:t>Höraufträge</a:t>
            </a:r>
          </a:p>
          <a:p>
            <a:pPr marL="342900" indent="-342900">
              <a:buFont typeface="+mj-lt"/>
              <a:buAutoNum type="arabicPeriod"/>
            </a:pPr>
            <a:r>
              <a:rPr lang="de-DE" dirty="0"/>
              <a:t>Wie klingt das Stück? – gemütlich oder aufgeregt?</a:t>
            </a:r>
          </a:p>
          <a:p>
            <a:pPr marL="342900" indent="-342900">
              <a:buFont typeface="+mj-lt"/>
              <a:buAutoNum type="arabicPeriod"/>
            </a:pPr>
            <a:r>
              <a:rPr lang="de-DE" dirty="0"/>
              <a:t>Liegen die Töne weit auseinander oder eng beieinander?</a:t>
            </a:r>
          </a:p>
          <a:p>
            <a:pPr marL="342900" indent="-342900">
              <a:buFont typeface="+mj-lt"/>
              <a:buAutoNum type="arabicPeriod"/>
            </a:pPr>
            <a:r>
              <a:rPr lang="de-DE" dirty="0"/>
              <a:t>Zeichne die Musik! (mit Bleistift)</a:t>
            </a:r>
          </a:p>
        </p:txBody>
      </p:sp>
      <p:sp>
        <p:nvSpPr>
          <p:cNvPr id="18" name="Textfeld 17">
            <a:extLst>
              <a:ext uri="{FF2B5EF4-FFF2-40B4-BE49-F238E27FC236}">
                <a16:creationId xmlns:a16="http://schemas.microsoft.com/office/drawing/2014/main" id="{577B21F4-9126-054A-AD36-FF745D592732}"/>
              </a:ext>
            </a:extLst>
          </p:cNvPr>
          <p:cNvSpPr txBox="1"/>
          <p:nvPr/>
        </p:nvSpPr>
        <p:spPr>
          <a:xfrm>
            <a:off x="1763709" y="437276"/>
            <a:ext cx="4077653" cy="461665"/>
          </a:xfrm>
          <a:prstGeom prst="rect">
            <a:avLst/>
          </a:prstGeom>
          <a:noFill/>
        </p:spPr>
        <p:txBody>
          <a:bodyPr wrap="square" rtlCol="0">
            <a:spAutoFit/>
          </a:bodyPr>
          <a:lstStyle/>
          <a:p>
            <a:r>
              <a:rPr lang="de-DE" sz="2400" dirty="0"/>
              <a:t>Aus dem Tagebuch einer Fliege</a:t>
            </a:r>
          </a:p>
        </p:txBody>
      </p:sp>
      <p:sp>
        <p:nvSpPr>
          <p:cNvPr id="19" name="Textfeld 18">
            <a:extLst>
              <a:ext uri="{FF2B5EF4-FFF2-40B4-BE49-F238E27FC236}">
                <a16:creationId xmlns:a16="http://schemas.microsoft.com/office/drawing/2014/main" id="{F051DDC5-8CE4-1443-9582-5997C302ED2E}"/>
              </a:ext>
            </a:extLst>
          </p:cNvPr>
          <p:cNvSpPr txBox="1"/>
          <p:nvPr/>
        </p:nvSpPr>
        <p:spPr>
          <a:xfrm>
            <a:off x="5790088" y="6051392"/>
            <a:ext cx="1996600" cy="369332"/>
          </a:xfrm>
          <a:prstGeom prst="rect">
            <a:avLst/>
          </a:prstGeom>
          <a:noFill/>
        </p:spPr>
        <p:txBody>
          <a:bodyPr wrap="square" rtlCol="0">
            <a:spAutoFit/>
          </a:bodyPr>
          <a:lstStyle/>
          <a:p>
            <a:r>
              <a:rPr lang="de-DE" dirty="0" err="1"/>
              <a:t>Lazlo</a:t>
            </a:r>
            <a:r>
              <a:rPr lang="de-DE" dirty="0"/>
              <a:t> Moholy-Nagy</a:t>
            </a:r>
          </a:p>
        </p:txBody>
      </p:sp>
      <p:sp>
        <p:nvSpPr>
          <p:cNvPr id="20" name="Textfeld 19">
            <a:extLst>
              <a:ext uri="{FF2B5EF4-FFF2-40B4-BE49-F238E27FC236}">
                <a16:creationId xmlns:a16="http://schemas.microsoft.com/office/drawing/2014/main" id="{CDC52A7E-D3C8-E141-B554-7237342B2E8F}"/>
              </a:ext>
            </a:extLst>
          </p:cNvPr>
          <p:cNvSpPr txBox="1"/>
          <p:nvPr/>
        </p:nvSpPr>
        <p:spPr>
          <a:xfrm>
            <a:off x="8654415" y="5935962"/>
            <a:ext cx="2906078" cy="584775"/>
          </a:xfrm>
          <a:prstGeom prst="rect">
            <a:avLst/>
          </a:prstGeom>
          <a:noFill/>
        </p:spPr>
        <p:txBody>
          <a:bodyPr wrap="square" rtlCol="0">
            <a:spAutoFit/>
          </a:bodyPr>
          <a:lstStyle/>
          <a:p>
            <a:r>
              <a:rPr lang="de-DE" sz="1600" dirty="0"/>
              <a:t>Zum Staunen und Nachhören:</a:t>
            </a:r>
          </a:p>
          <a:p>
            <a:r>
              <a:rPr lang="de-DE" sz="1600" dirty="0"/>
              <a:t>https://</a:t>
            </a:r>
            <a:r>
              <a:rPr lang="de-DE" sz="1600" dirty="0" err="1"/>
              <a:t>youtu.be</a:t>
            </a:r>
            <a:r>
              <a:rPr lang="de-DE" sz="1600" dirty="0"/>
              <a:t>/93VqAV8YDSY</a:t>
            </a:r>
          </a:p>
        </p:txBody>
      </p:sp>
    </p:spTree>
    <p:extLst>
      <p:ext uri="{BB962C8B-B14F-4D97-AF65-F5344CB8AC3E}">
        <p14:creationId xmlns:p14="http://schemas.microsoft.com/office/powerpoint/2010/main" val="232758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3"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1"/>
                </p:tgtEl>
              </p:cMediaNode>
            </p:audio>
          </p:childTnLst>
        </p:cTn>
      </p:par>
    </p:tnLst>
    <p:bldLst>
      <p:bldP spid="13" grpId="0"/>
      <p:bldP spid="17" grpId="0"/>
      <p:bldP spid="17" grpId="1"/>
      <p:bldP spid="17" grpId="2"/>
      <p:bldP spid="17" grpId="3"/>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Grafik 3" descr="Große Klassik für kleine Hörer - Karneval der Tiere, CD">
            <a:extLst>
              <a:ext uri="{FF2B5EF4-FFF2-40B4-BE49-F238E27FC236}">
                <a16:creationId xmlns:a16="http://schemas.microsoft.com/office/drawing/2014/main" id="{6DE7F480-8827-C14C-8FC6-7ED31CAB8E3E}"/>
              </a:ext>
            </a:extLst>
          </p:cNvPr>
          <p:cNvPicPr/>
          <p:nvPr/>
        </p:nvPicPr>
        <p:blipFill rotWithShape="1">
          <a:blip r:embed="rId3">
            <a:extLst>
              <a:ext uri="{28A0092B-C50C-407E-A947-70E740481C1C}">
                <a14:useLocalDpi xmlns:a14="http://schemas.microsoft.com/office/drawing/2010/main" val="0"/>
              </a:ext>
            </a:extLst>
          </a:blip>
          <a:srcRect b="27807"/>
          <a:stretch/>
        </p:blipFill>
        <p:spPr bwMode="auto">
          <a:xfrm>
            <a:off x="1181416" y="871537"/>
            <a:ext cx="5562283" cy="5114925"/>
          </a:xfrm>
          <a:prstGeom prst="rect">
            <a:avLst/>
          </a:prstGeom>
          <a:noFill/>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A5A70F2C-BD82-C946-A47F-8E164BA5A57C}"/>
              </a:ext>
            </a:extLst>
          </p:cNvPr>
          <p:cNvSpPr txBox="1"/>
          <p:nvPr/>
        </p:nvSpPr>
        <p:spPr>
          <a:xfrm>
            <a:off x="8301038" y="5063132"/>
            <a:ext cx="2986088" cy="923330"/>
          </a:xfrm>
          <a:prstGeom prst="rect">
            <a:avLst/>
          </a:prstGeom>
          <a:noFill/>
        </p:spPr>
        <p:txBody>
          <a:bodyPr wrap="square" rtlCol="0">
            <a:spAutoFit/>
          </a:bodyPr>
          <a:lstStyle/>
          <a:p>
            <a:pPr algn="ctr"/>
            <a:r>
              <a:rPr lang="de-DE" dirty="0"/>
              <a:t>Camille Saint </a:t>
            </a:r>
            <a:r>
              <a:rPr lang="de-DE" dirty="0" err="1"/>
              <a:t>Saens</a:t>
            </a:r>
            <a:endParaRPr lang="de-DE" dirty="0"/>
          </a:p>
          <a:p>
            <a:pPr algn="ctr"/>
            <a:r>
              <a:rPr lang="de-DE" dirty="0"/>
              <a:t>1835 - 1921 </a:t>
            </a:r>
          </a:p>
          <a:p>
            <a:pPr algn="ctr"/>
            <a:r>
              <a:rPr lang="de-DE" dirty="0"/>
              <a:t>Französischer Komponist</a:t>
            </a:r>
          </a:p>
        </p:txBody>
      </p:sp>
      <p:pic>
        <p:nvPicPr>
          <p:cNvPr id="6" name="Grafik 5" descr="Camille Saint-Saëns – Wikipédia">
            <a:extLst>
              <a:ext uri="{FF2B5EF4-FFF2-40B4-BE49-F238E27FC236}">
                <a16:creationId xmlns:a16="http://schemas.microsoft.com/office/drawing/2014/main" id="{1AF1542E-10A2-9149-A09A-7A0840824C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78432" y="871537"/>
            <a:ext cx="3232152" cy="4069398"/>
          </a:xfrm>
          <a:prstGeom prst="rect">
            <a:avLst/>
          </a:prstGeom>
          <a:noFill/>
          <a:ln>
            <a:noFill/>
          </a:ln>
        </p:spPr>
      </p:pic>
    </p:spTree>
    <p:extLst>
      <p:ext uri="{BB962C8B-B14F-4D97-AF65-F5344CB8AC3E}">
        <p14:creationId xmlns:p14="http://schemas.microsoft.com/office/powerpoint/2010/main" val="32838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26F5CF-46D9-5647-9BD0-D678B8CA2A5A}"/>
              </a:ext>
            </a:extLst>
          </p:cNvPr>
          <p:cNvPicPr/>
          <p:nvPr/>
        </p:nvPicPr>
        <p:blipFill rotWithShape="1">
          <a:blip r:embed="rId15">
            <a:extLst>
              <a:ext uri="{28A0092B-C50C-407E-A947-70E740481C1C}">
                <a14:useLocalDpi xmlns:a14="http://schemas.microsoft.com/office/drawing/2010/main" val="0"/>
              </a:ext>
            </a:extLst>
          </a:blip>
          <a:srcRect l="28959" t="64090" r="29122" b="6284"/>
          <a:stretch/>
        </p:blipFill>
        <p:spPr bwMode="auto">
          <a:xfrm rot="10800000">
            <a:off x="1784892" y="4398963"/>
            <a:ext cx="1939130" cy="2003424"/>
          </a:xfrm>
          <a:prstGeom prst="rect">
            <a:avLst/>
          </a:prstGeom>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DD5A47B5-31B0-CA47-BF5C-7274E6F4FC7C}"/>
              </a:ext>
            </a:extLst>
          </p:cNvPr>
          <p:cNvPicPr/>
          <p:nvPr/>
        </p:nvPicPr>
        <p:blipFill rotWithShape="1">
          <a:blip r:embed="rId15">
            <a:extLst>
              <a:ext uri="{28A0092B-C50C-407E-A947-70E740481C1C}">
                <a14:useLocalDpi xmlns:a14="http://schemas.microsoft.com/office/drawing/2010/main" val="0"/>
              </a:ext>
            </a:extLst>
          </a:blip>
          <a:srcRect l="54241" t="2811" r="3840" b="67560"/>
          <a:stretch/>
        </p:blipFill>
        <p:spPr bwMode="auto">
          <a:xfrm rot="10800000">
            <a:off x="4918867" y="2175139"/>
            <a:ext cx="1939132" cy="2003425"/>
          </a:xfrm>
          <a:prstGeom prst="rect">
            <a:avLst/>
          </a:prstGeom>
          <a:ln>
            <a:noFill/>
          </a:ln>
          <a:extLst>
            <a:ext uri="{53640926-AAD7-44D8-BBD7-CCE9431645EC}">
              <a14:shadowObscured xmlns:a14="http://schemas.microsoft.com/office/drawing/2010/main"/>
            </a:ext>
          </a:extLst>
        </p:spPr>
      </p:pic>
      <p:pic>
        <p:nvPicPr>
          <p:cNvPr id="4" name="Grafik 3">
            <a:extLst>
              <a:ext uri="{FF2B5EF4-FFF2-40B4-BE49-F238E27FC236}">
                <a16:creationId xmlns:a16="http://schemas.microsoft.com/office/drawing/2014/main" id="{B7834D5F-872A-A444-8D6C-C40C9E8C3A50}"/>
              </a:ext>
            </a:extLst>
          </p:cNvPr>
          <p:cNvPicPr/>
          <p:nvPr/>
        </p:nvPicPr>
        <p:blipFill rotWithShape="1">
          <a:blip r:embed="rId15">
            <a:extLst>
              <a:ext uri="{28A0092B-C50C-407E-A947-70E740481C1C}">
                <a14:useLocalDpi xmlns:a14="http://schemas.microsoft.com/office/drawing/2010/main" val="0"/>
              </a:ext>
            </a:extLst>
          </a:blip>
          <a:srcRect l="54240" t="33339" r="4161" b="37482"/>
          <a:stretch/>
        </p:blipFill>
        <p:spPr bwMode="auto">
          <a:xfrm rot="10800000">
            <a:off x="9204008" y="1264282"/>
            <a:ext cx="2174239" cy="2003428"/>
          </a:xfrm>
          <a:prstGeom prst="rect">
            <a:avLst/>
          </a:prstGeom>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1265A647-0AA0-8847-844A-7A52D0FCBFEE}"/>
              </a:ext>
            </a:extLst>
          </p:cNvPr>
          <p:cNvPicPr/>
          <p:nvPr/>
        </p:nvPicPr>
        <p:blipFill rotWithShape="1">
          <a:blip r:embed="rId15">
            <a:extLst>
              <a:ext uri="{28A0092B-C50C-407E-A947-70E740481C1C}">
                <a14:useLocalDpi xmlns:a14="http://schemas.microsoft.com/office/drawing/2010/main" val="0"/>
              </a:ext>
            </a:extLst>
          </a:blip>
          <a:srcRect l="3354" t="33563" r="54720" b="37481"/>
          <a:stretch/>
        </p:blipFill>
        <p:spPr bwMode="auto">
          <a:xfrm rot="10800000">
            <a:off x="8614727" y="4200204"/>
            <a:ext cx="2174239" cy="2003427"/>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331B44A6-FE52-F948-AD79-DF3593682CBB}"/>
              </a:ext>
            </a:extLst>
          </p:cNvPr>
          <p:cNvPicPr/>
          <p:nvPr/>
        </p:nvPicPr>
        <p:blipFill rotWithShape="1">
          <a:blip r:embed="rId15">
            <a:extLst>
              <a:ext uri="{28A0092B-C50C-407E-A947-70E740481C1C}">
                <a14:useLocalDpi xmlns:a14="http://schemas.microsoft.com/office/drawing/2010/main" val="0"/>
              </a:ext>
            </a:extLst>
          </a:blip>
          <a:srcRect l="3359" t="2809" r="55040" b="67783"/>
          <a:stretch/>
        </p:blipFill>
        <p:spPr bwMode="auto">
          <a:xfrm rot="10800000">
            <a:off x="1159273" y="1813119"/>
            <a:ext cx="1939129" cy="1803400"/>
          </a:xfrm>
          <a:prstGeom prst="rect">
            <a:avLst/>
          </a:prstGeom>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129BBED4-73E2-AF4A-AD4F-03B55A1C3D9E}"/>
              </a:ext>
            </a:extLst>
          </p:cNvPr>
          <p:cNvSpPr txBox="1"/>
          <p:nvPr/>
        </p:nvSpPr>
        <p:spPr>
          <a:xfrm>
            <a:off x="914400" y="255071"/>
            <a:ext cx="6886575" cy="369332"/>
          </a:xfrm>
          <a:prstGeom prst="rect">
            <a:avLst/>
          </a:prstGeom>
          <a:noFill/>
        </p:spPr>
        <p:txBody>
          <a:bodyPr wrap="square" rtlCol="0">
            <a:spAutoFit/>
          </a:bodyPr>
          <a:lstStyle/>
          <a:p>
            <a:r>
              <a:rPr lang="de-DE" dirty="0"/>
              <a:t>Zu welchen Tieren passen die folgenden Hörbeispiele? Und Warum?</a:t>
            </a:r>
          </a:p>
        </p:txBody>
      </p:sp>
      <p:sp>
        <p:nvSpPr>
          <p:cNvPr id="9" name="Textfeld 8">
            <a:extLst>
              <a:ext uri="{FF2B5EF4-FFF2-40B4-BE49-F238E27FC236}">
                <a16:creationId xmlns:a16="http://schemas.microsoft.com/office/drawing/2014/main" id="{7A12941B-790C-1B42-8BF6-2D4109AC94A8}"/>
              </a:ext>
            </a:extLst>
          </p:cNvPr>
          <p:cNvSpPr txBox="1"/>
          <p:nvPr/>
        </p:nvSpPr>
        <p:spPr>
          <a:xfrm>
            <a:off x="3601204" y="1571664"/>
            <a:ext cx="5100002" cy="369332"/>
          </a:xfrm>
          <a:prstGeom prst="rect">
            <a:avLst/>
          </a:prstGeom>
          <a:noFill/>
        </p:spPr>
        <p:txBody>
          <a:bodyPr wrap="square" rtlCol="0">
            <a:spAutoFit/>
          </a:bodyPr>
          <a:lstStyle/>
          <a:p>
            <a:r>
              <a:rPr lang="de-DE" dirty="0"/>
              <a:t>Finde passende Adjektive zur Musik und den Tieren!</a:t>
            </a:r>
          </a:p>
        </p:txBody>
      </p:sp>
      <p:sp>
        <p:nvSpPr>
          <p:cNvPr id="10" name="Textfeld 9">
            <a:extLst>
              <a:ext uri="{FF2B5EF4-FFF2-40B4-BE49-F238E27FC236}">
                <a16:creationId xmlns:a16="http://schemas.microsoft.com/office/drawing/2014/main" id="{A9B24380-253C-614F-9653-6D101DFA6A16}"/>
              </a:ext>
            </a:extLst>
          </p:cNvPr>
          <p:cNvSpPr txBox="1"/>
          <p:nvPr/>
        </p:nvSpPr>
        <p:spPr>
          <a:xfrm>
            <a:off x="1214438" y="1042988"/>
            <a:ext cx="3529012" cy="369332"/>
          </a:xfrm>
          <a:prstGeom prst="rect">
            <a:avLst/>
          </a:prstGeom>
          <a:noFill/>
        </p:spPr>
        <p:txBody>
          <a:bodyPr wrap="square" rtlCol="0">
            <a:spAutoFit/>
          </a:bodyPr>
          <a:lstStyle/>
          <a:p>
            <a:r>
              <a:rPr lang="de-DE" dirty="0"/>
              <a:t>Welche Instrumente sind zu hören?</a:t>
            </a:r>
          </a:p>
        </p:txBody>
      </p:sp>
      <p:pic>
        <p:nvPicPr>
          <p:cNvPr id="12" name="Aquarium" descr="Aquarium">
            <a:hlinkClick r:id="" action="ppaction://media"/>
            <a:extLst>
              <a:ext uri="{FF2B5EF4-FFF2-40B4-BE49-F238E27FC236}">
                <a16:creationId xmlns:a16="http://schemas.microsoft.com/office/drawing/2014/main" id="{5D07F2F5-869A-154C-88B5-C08E26D8FE1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743450" y="5299552"/>
            <a:ext cx="590552" cy="590552"/>
          </a:xfrm>
          <a:prstGeom prst="rect">
            <a:avLst/>
          </a:prstGeom>
        </p:spPr>
      </p:pic>
      <p:pic>
        <p:nvPicPr>
          <p:cNvPr id="13" name="Elefant" descr="Elefant">
            <a:hlinkClick r:id="" action="ppaction://media"/>
            <a:extLst>
              <a:ext uri="{FF2B5EF4-FFF2-40B4-BE49-F238E27FC236}">
                <a16:creationId xmlns:a16="http://schemas.microsoft.com/office/drawing/2014/main" id="{02DF2F21-02B6-3948-A75F-19F6E04FDAA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669980" y="683737"/>
            <a:ext cx="607497" cy="607497"/>
          </a:xfrm>
          <a:prstGeom prst="rect">
            <a:avLst/>
          </a:prstGeom>
        </p:spPr>
      </p:pic>
      <p:pic>
        <p:nvPicPr>
          <p:cNvPr id="14" name="Esel" descr="Esel">
            <a:hlinkClick r:id="" action="ppaction://media"/>
            <a:extLst>
              <a:ext uri="{FF2B5EF4-FFF2-40B4-BE49-F238E27FC236}">
                <a16:creationId xmlns:a16="http://schemas.microsoft.com/office/drawing/2014/main" id="{C3AED5F4-AD7A-9342-ABFE-C9177A173CB8}"/>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81616" y="3451670"/>
            <a:ext cx="640459" cy="640459"/>
          </a:xfrm>
          <a:prstGeom prst="rect">
            <a:avLst/>
          </a:prstGeom>
        </p:spPr>
      </p:pic>
      <p:pic>
        <p:nvPicPr>
          <p:cNvPr id="15" name="Kängurus" descr="Kängurus">
            <a:hlinkClick r:id="" action="ppaction://media"/>
            <a:extLst>
              <a:ext uri="{FF2B5EF4-FFF2-40B4-BE49-F238E27FC236}">
                <a16:creationId xmlns:a16="http://schemas.microsoft.com/office/drawing/2014/main" id="{4F1652E9-DC5F-1841-BA14-CCE59A53100D}"/>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3724022" y="2973905"/>
            <a:ext cx="654055" cy="654055"/>
          </a:xfrm>
          <a:prstGeom prst="rect">
            <a:avLst/>
          </a:prstGeom>
        </p:spPr>
      </p:pic>
      <p:pic>
        <p:nvPicPr>
          <p:cNvPr id="16" name="Löwe" descr="Löwe">
            <a:hlinkClick r:id="" action="ppaction://media"/>
            <a:extLst>
              <a:ext uri="{FF2B5EF4-FFF2-40B4-BE49-F238E27FC236}">
                <a16:creationId xmlns:a16="http://schemas.microsoft.com/office/drawing/2014/main" id="{45E87F8E-2670-0347-8DF7-053EED7F7A21}"/>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62912" y="4740270"/>
            <a:ext cx="660405" cy="660405"/>
          </a:xfrm>
          <a:prstGeom prst="rect">
            <a:avLst/>
          </a:prstGeom>
        </p:spPr>
      </p:pic>
      <p:pic>
        <p:nvPicPr>
          <p:cNvPr id="17" name="Grafik 16">
            <a:extLst>
              <a:ext uri="{FF2B5EF4-FFF2-40B4-BE49-F238E27FC236}">
                <a16:creationId xmlns:a16="http://schemas.microsoft.com/office/drawing/2014/main" id="{385EFC22-2C51-7848-A075-69E080AA0155}"/>
              </a:ext>
            </a:extLst>
          </p:cNvPr>
          <p:cNvPicPr/>
          <p:nvPr/>
        </p:nvPicPr>
        <p:blipFill>
          <a:blip r:embed="rId17">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88433" y="4457025"/>
            <a:ext cx="1939133" cy="2003430"/>
          </a:xfrm>
          <a:prstGeom prst="rect">
            <a:avLst/>
          </a:prstGeom>
        </p:spPr>
      </p:pic>
      <p:pic>
        <p:nvPicPr>
          <p:cNvPr id="18" name="Schwan" descr="Schwan">
            <a:hlinkClick r:id="" action="ppaction://media"/>
            <a:extLst>
              <a:ext uri="{FF2B5EF4-FFF2-40B4-BE49-F238E27FC236}">
                <a16:creationId xmlns:a16="http://schemas.microsoft.com/office/drawing/2014/main" id="{B5CA283F-0D94-DF4B-AD45-FD9583B9B1E6}"/>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7800975" y="2538605"/>
            <a:ext cx="660405" cy="660405"/>
          </a:xfrm>
          <a:prstGeom prst="rect">
            <a:avLst/>
          </a:prstGeom>
        </p:spPr>
      </p:pic>
    </p:spTree>
    <p:extLst>
      <p:ext uri="{BB962C8B-B14F-4D97-AF65-F5344CB8AC3E}">
        <p14:creationId xmlns:p14="http://schemas.microsoft.com/office/powerpoint/2010/main" val="33284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7358" fill="hold"/>
                                        <p:tgtEl>
                                          <p:spTgt spid="13"/>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35627" fill="hold"/>
                                        <p:tgtEl>
                                          <p:spTgt spid="12"/>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6706"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6628" fill="hold"/>
                                        <p:tgtEl>
                                          <p:spTgt spid="15"/>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10106" fill="hold"/>
                                        <p:tgtEl>
                                          <p:spTgt spid="16"/>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0370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2"/>
                </p:tgtEl>
              </p:cMediaNode>
            </p:audio>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audio>
              <p:cMediaNode vol="80000">
                <p:cTn id="67" fill="hold" display="0">
                  <p:stCondLst>
                    <p:cond delay="indefinite"/>
                  </p:stCondLst>
                  <p:endCondLst>
                    <p:cond evt="onStopAudio" delay="0">
                      <p:tgtEl>
                        <p:sldTgt/>
                      </p:tgtEl>
                    </p:cond>
                  </p:endCondLst>
                </p:cTn>
                <p:tgtEl>
                  <p:spTgt spid="16"/>
                </p:tgtEl>
              </p:cMediaNode>
            </p:audio>
            <p:audio>
              <p:cMediaNode vol="80000">
                <p:cTn id="68" fill="hold" display="0">
                  <p:stCondLst>
                    <p:cond delay="indefinite"/>
                  </p:stCondLst>
                  <p:endCondLst>
                    <p:cond evt="onStopAudio" delay="0">
                      <p:tgtEl>
                        <p:sldTgt/>
                      </p:tgtEl>
                    </p:cond>
                  </p:endCondLst>
                </p:cTn>
                <p:tgtEl>
                  <p:spTgt spid="18"/>
                </p:tgtEl>
              </p:cMediaNode>
            </p:audio>
          </p:childTnLst>
        </p:cTn>
      </p:par>
    </p:tnLst>
    <p:bldLst>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75F290-2C2F-E440-B676-36D2B86C70DA}"/>
              </a:ext>
            </a:extLst>
          </p:cNvPr>
          <p:cNvSpPr>
            <a:spLocks noGrp="1"/>
          </p:cNvSpPr>
          <p:nvPr>
            <p:ph type="title"/>
          </p:nvPr>
        </p:nvSpPr>
        <p:spPr>
          <a:xfrm>
            <a:off x="110017" y="320512"/>
            <a:ext cx="10515600" cy="1325563"/>
          </a:xfrm>
        </p:spPr>
        <p:txBody>
          <a:bodyPr/>
          <a:lstStyle/>
          <a:p>
            <a:pPr algn="ctr"/>
            <a:r>
              <a:rPr lang="de-DE" dirty="0"/>
              <a:t>Exkurs: Streichorchester</a:t>
            </a:r>
          </a:p>
        </p:txBody>
      </p:sp>
      <p:pic>
        <p:nvPicPr>
          <p:cNvPr id="5" name="Grafik 4" descr="Viola - Wikipedia">
            <a:extLst>
              <a:ext uri="{FF2B5EF4-FFF2-40B4-BE49-F238E27FC236}">
                <a16:creationId xmlns:a16="http://schemas.microsoft.com/office/drawing/2014/main" id="{99A13801-6F98-0E42-B005-0DCED085E11D}"/>
              </a:ext>
            </a:extLst>
          </p:cNvPr>
          <p:cNvPicPr/>
          <p:nvPr/>
        </p:nvPicPr>
        <p:blipFill rotWithShape="1">
          <a:blip r:embed="rId3">
            <a:extLst>
              <a:ext uri="{28A0092B-C50C-407E-A947-70E740481C1C}">
                <a14:useLocalDpi xmlns:a14="http://schemas.microsoft.com/office/drawing/2010/main" val="0"/>
              </a:ext>
            </a:extLst>
          </a:blip>
          <a:srcRect r="38526"/>
          <a:stretch/>
        </p:blipFill>
        <p:spPr bwMode="auto">
          <a:xfrm>
            <a:off x="3305019" y="3286915"/>
            <a:ext cx="1330326" cy="3163887"/>
          </a:xfrm>
          <a:prstGeom prst="rect">
            <a:avLst/>
          </a:prstGeom>
          <a:noFill/>
          <a:ln>
            <a:noFill/>
          </a:ln>
          <a:extLst>
            <a:ext uri="{53640926-AAD7-44D8-BBD7-CCE9431645EC}">
              <a14:shadowObscured xmlns:a14="http://schemas.microsoft.com/office/drawing/2010/main"/>
            </a:ext>
          </a:extLst>
        </p:spPr>
      </p:pic>
      <p:pic>
        <p:nvPicPr>
          <p:cNvPr id="6" name="Grafik 5" descr="Cello PNG Transparent Images | PNG All">
            <a:extLst>
              <a:ext uri="{FF2B5EF4-FFF2-40B4-BE49-F238E27FC236}">
                <a16:creationId xmlns:a16="http://schemas.microsoft.com/office/drawing/2014/main" id="{F9FB3141-3776-4C46-AEDF-DBBD0AACB2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32883" y="1646075"/>
            <a:ext cx="2802255" cy="4784090"/>
          </a:xfrm>
          <a:prstGeom prst="rect">
            <a:avLst/>
          </a:prstGeom>
          <a:noFill/>
          <a:ln>
            <a:noFill/>
          </a:ln>
        </p:spPr>
      </p:pic>
      <p:pic>
        <p:nvPicPr>
          <p:cNvPr id="7" name="Grafik 6" descr="Kontrabass – Wikipedia">
            <a:extLst>
              <a:ext uri="{FF2B5EF4-FFF2-40B4-BE49-F238E27FC236}">
                <a16:creationId xmlns:a16="http://schemas.microsoft.com/office/drawing/2014/main" id="{D3ED2643-AA6E-7C41-9E05-F1B17AF297B0}"/>
              </a:ext>
            </a:extLst>
          </p:cNvPr>
          <p:cNvPicPr/>
          <p:nvPr/>
        </p:nvPicPr>
        <p:blipFill rotWithShape="1">
          <a:blip r:embed="rId5">
            <a:extLst>
              <a:ext uri="{28A0092B-C50C-407E-A947-70E740481C1C}">
                <a14:useLocalDpi xmlns:a14="http://schemas.microsoft.com/office/drawing/2010/main" val="0"/>
              </a:ext>
            </a:extLst>
          </a:blip>
          <a:srcRect r="43472"/>
          <a:stretch/>
        </p:blipFill>
        <p:spPr bwMode="auto">
          <a:xfrm>
            <a:off x="8565958" y="0"/>
            <a:ext cx="2657197" cy="6430165"/>
          </a:xfrm>
          <a:prstGeom prst="rect">
            <a:avLst/>
          </a:prstGeom>
          <a:noFill/>
          <a:ln>
            <a:noFill/>
          </a:ln>
          <a:extLst>
            <a:ext uri="{53640926-AAD7-44D8-BBD7-CCE9431645EC}">
              <a14:shadowObscured xmlns:a14="http://schemas.microsoft.com/office/drawing/2010/main"/>
            </a:ext>
          </a:extLst>
        </p:spPr>
      </p:pic>
      <p:pic>
        <p:nvPicPr>
          <p:cNvPr id="10" name="Inhaltsplatzhalter 9" descr="Deutsche Geige nach Jacobus Stainer um 1930">
            <a:extLst>
              <a:ext uri="{FF2B5EF4-FFF2-40B4-BE49-F238E27FC236}">
                <a16:creationId xmlns:a16="http://schemas.microsoft.com/office/drawing/2014/main" id="{62C74E74-A18D-0945-9ADF-B4EB6C331974}"/>
              </a:ext>
            </a:extLst>
          </p:cNvPr>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86133" y="3772296"/>
            <a:ext cx="1721348" cy="2657869"/>
          </a:xfrm>
          <a:prstGeom prst="rect">
            <a:avLst/>
          </a:prstGeom>
          <a:noFill/>
          <a:ln>
            <a:noFill/>
          </a:ln>
        </p:spPr>
      </p:pic>
      <p:sp>
        <p:nvSpPr>
          <p:cNvPr id="11" name="Textfeld 10">
            <a:extLst>
              <a:ext uri="{FF2B5EF4-FFF2-40B4-BE49-F238E27FC236}">
                <a16:creationId xmlns:a16="http://schemas.microsoft.com/office/drawing/2014/main" id="{56C7CA1D-06B0-0041-8BAC-D844E15C1601}"/>
              </a:ext>
            </a:extLst>
          </p:cNvPr>
          <p:cNvSpPr txBox="1"/>
          <p:nvPr/>
        </p:nvSpPr>
        <p:spPr>
          <a:xfrm>
            <a:off x="1127570" y="3266278"/>
            <a:ext cx="1557338" cy="369332"/>
          </a:xfrm>
          <a:prstGeom prst="rect">
            <a:avLst/>
          </a:prstGeom>
          <a:noFill/>
        </p:spPr>
        <p:txBody>
          <a:bodyPr wrap="square" rtlCol="0">
            <a:spAutoFit/>
          </a:bodyPr>
          <a:lstStyle/>
          <a:p>
            <a:r>
              <a:rPr lang="de-DE" dirty="0"/>
              <a:t>Violine/Geige</a:t>
            </a:r>
          </a:p>
        </p:txBody>
      </p:sp>
      <p:sp>
        <p:nvSpPr>
          <p:cNvPr id="12" name="Textfeld 11">
            <a:extLst>
              <a:ext uri="{FF2B5EF4-FFF2-40B4-BE49-F238E27FC236}">
                <a16:creationId xmlns:a16="http://schemas.microsoft.com/office/drawing/2014/main" id="{B7949A92-2785-2341-94EF-2F2712168573}"/>
              </a:ext>
            </a:extLst>
          </p:cNvPr>
          <p:cNvSpPr txBox="1"/>
          <p:nvPr/>
        </p:nvSpPr>
        <p:spPr>
          <a:xfrm>
            <a:off x="3191513" y="2524519"/>
            <a:ext cx="1557337" cy="369332"/>
          </a:xfrm>
          <a:prstGeom prst="rect">
            <a:avLst/>
          </a:prstGeom>
          <a:noFill/>
        </p:spPr>
        <p:txBody>
          <a:bodyPr wrap="square" rtlCol="0">
            <a:spAutoFit/>
          </a:bodyPr>
          <a:lstStyle/>
          <a:p>
            <a:r>
              <a:rPr lang="de-DE" dirty="0"/>
              <a:t>Viola/Bratsche</a:t>
            </a:r>
          </a:p>
        </p:txBody>
      </p:sp>
      <p:sp>
        <p:nvSpPr>
          <p:cNvPr id="13" name="Textfeld 12">
            <a:extLst>
              <a:ext uri="{FF2B5EF4-FFF2-40B4-BE49-F238E27FC236}">
                <a16:creationId xmlns:a16="http://schemas.microsoft.com/office/drawing/2014/main" id="{DD26598A-4B0C-314E-BFFB-FAB49D889EE2}"/>
              </a:ext>
            </a:extLst>
          </p:cNvPr>
          <p:cNvSpPr txBox="1"/>
          <p:nvPr/>
        </p:nvSpPr>
        <p:spPr>
          <a:xfrm>
            <a:off x="6005360" y="1276743"/>
            <a:ext cx="1257299" cy="369332"/>
          </a:xfrm>
          <a:prstGeom prst="rect">
            <a:avLst/>
          </a:prstGeom>
          <a:noFill/>
        </p:spPr>
        <p:txBody>
          <a:bodyPr wrap="square" rtlCol="0">
            <a:spAutoFit/>
          </a:bodyPr>
          <a:lstStyle/>
          <a:p>
            <a:r>
              <a:rPr lang="de-DE" dirty="0"/>
              <a:t>Violoncello</a:t>
            </a:r>
          </a:p>
        </p:txBody>
      </p:sp>
      <p:sp>
        <p:nvSpPr>
          <p:cNvPr id="14" name="Textfeld 13">
            <a:extLst>
              <a:ext uri="{FF2B5EF4-FFF2-40B4-BE49-F238E27FC236}">
                <a16:creationId xmlns:a16="http://schemas.microsoft.com/office/drawing/2014/main" id="{0CBE7516-E202-2D40-8EE8-91EE5C55DB99}"/>
              </a:ext>
            </a:extLst>
          </p:cNvPr>
          <p:cNvSpPr txBox="1"/>
          <p:nvPr/>
        </p:nvSpPr>
        <p:spPr>
          <a:xfrm>
            <a:off x="8565958" y="135846"/>
            <a:ext cx="1257299" cy="369332"/>
          </a:xfrm>
          <a:prstGeom prst="rect">
            <a:avLst/>
          </a:prstGeom>
          <a:noFill/>
        </p:spPr>
        <p:txBody>
          <a:bodyPr wrap="square" rtlCol="0">
            <a:spAutoFit/>
          </a:bodyPr>
          <a:lstStyle/>
          <a:p>
            <a:r>
              <a:rPr lang="de-DE" dirty="0"/>
              <a:t>Kontrabass</a:t>
            </a:r>
          </a:p>
        </p:txBody>
      </p:sp>
    </p:spTree>
    <p:extLst>
      <p:ext uri="{BB962C8B-B14F-4D97-AF65-F5344CB8AC3E}">
        <p14:creationId xmlns:p14="http://schemas.microsoft.com/office/powerpoint/2010/main" val="33258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344B8-97BD-9147-B5AF-7AC83A4B1415}"/>
              </a:ext>
            </a:extLst>
          </p:cNvPr>
          <p:cNvSpPr>
            <a:spLocks noGrp="1"/>
          </p:cNvSpPr>
          <p:nvPr>
            <p:ph type="title"/>
          </p:nvPr>
        </p:nvSpPr>
        <p:spPr>
          <a:xfrm>
            <a:off x="838200" y="365125"/>
            <a:ext cx="10515600" cy="449263"/>
          </a:xfrm>
        </p:spPr>
        <p:txBody>
          <a:bodyPr>
            <a:normAutofit fontScale="90000"/>
          </a:bodyPr>
          <a:lstStyle/>
          <a:p>
            <a:pPr algn="ctr"/>
            <a:r>
              <a:rPr lang="de-DE" dirty="0"/>
              <a:t>Schulung des Hörens</a:t>
            </a:r>
          </a:p>
        </p:txBody>
      </p:sp>
      <p:sp>
        <p:nvSpPr>
          <p:cNvPr id="3" name="Inhaltsplatzhalter 2">
            <a:extLst>
              <a:ext uri="{FF2B5EF4-FFF2-40B4-BE49-F238E27FC236}">
                <a16:creationId xmlns:a16="http://schemas.microsoft.com/office/drawing/2014/main" id="{4C2347A8-44F7-EE4F-B9BE-AA9BF80560C5}"/>
              </a:ext>
            </a:extLst>
          </p:cNvPr>
          <p:cNvSpPr>
            <a:spLocks noGrp="1"/>
          </p:cNvSpPr>
          <p:nvPr>
            <p:ph idx="1"/>
          </p:nvPr>
        </p:nvSpPr>
        <p:spPr>
          <a:xfrm>
            <a:off x="838200" y="1000125"/>
            <a:ext cx="10515600" cy="5176838"/>
          </a:xfrm>
        </p:spPr>
        <p:txBody>
          <a:bodyPr/>
          <a:lstStyle/>
          <a:p>
            <a:r>
              <a:rPr lang="de-DE" sz="2400" dirty="0"/>
              <a:t>Unser Gehör ist 24 Stunden am Tag im Einsatz und kann bis zu 400.000 Töne unterscheiden. Es ist zehn Mal komplexer aufgebaut als das menschliche Auge und extrem leistungsfähig. Um so wichtiger ist es, das bewusste Hören zu schulen.</a:t>
            </a:r>
          </a:p>
          <a:p>
            <a:r>
              <a:rPr lang="de-DE" sz="2400" dirty="0"/>
              <a:t>Um diese Schulung zu erreichen, muss die Lehrkraft in einer „Hör-Stunde“ folgende </a:t>
            </a:r>
            <a:r>
              <a:rPr lang="de-DE" sz="2400" b="1" u="sng" dirty="0"/>
              <a:t>Prinzipien</a:t>
            </a:r>
            <a:r>
              <a:rPr lang="de-DE" sz="2400" dirty="0"/>
              <a:t> unbedingt einhalten:</a:t>
            </a:r>
          </a:p>
          <a:p>
            <a:pPr>
              <a:buFont typeface="Wingdings" pitchFamily="2" charset="2"/>
              <a:buChar char="ü"/>
            </a:pPr>
            <a:r>
              <a:rPr lang="de-DE" sz="2400" dirty="0"/>
              <a:t>Dauer der Hörbeispiele altersgemäß kurz halten</a:t>
            </a:r>
          </a:p>
          <a:p>
            <a:pPr>
              <a:buFont typeface="Wingdings" pitchFamily="2" charset="2"/>
              <a:buChar char="ü"/>
            </a:pPr>
            <a:r>
              <a:rPr lang="de-DE" sz="2400" dirty="0"/>
              <a:t>Höraufträge </a:t>
            </a:r>
            <a:r>
              <a:rPr lang="de-DE" sz="2400" u="sng" dirty="0"/>
              <a:t>vor</a:t>
            </a:r>
            <a:r>
              <a:rPr lang="de-DE" sz="2400" dirty="0"/>
              <a:t> dem Hörbeispiel erteilen</a:t>
            </a:r>
          </a:p>
          <a:p>
            <a:pPr>
              <a:buFont typeface="Wingdings" pitchFamily="2" charset="2"/>
              <a:buChar char="ü"/>
            </a:pPr>
            <a:r>
              <a:rPr lang="de-DE" sz="2400" dirty="0"/>
              <a:t>Während des Zuhörens evtl. stumme Impulse setzen</a:t>
            </a:r>
          </a:p>
          <a:p>
            <a:pPr>
              <a:buFont typeface="Wingdings" pitchFamily="2" charset="2"/>
              <a:buChar char="ü"/>
            </a:pPr>
            <a:r>
              <a:rPr lang="de-DE" sz="2400" dirty="0" err="1"/>
              <a:t>Sus</a:t>
            </a:r>
            <a:r>
              <a:rPr lang="de-DE" sz="2400" dirty="0"/>
              <a:t> dürfen sich erst nach dem Hörbeispiel melden</a:t>
            </a:r>
          </a:p>
          <a:p>
            <a:pPr>
              <a:buFont typeface="Wingdings" pitchFamily="2" charset="2"/>
              <a:buChar char="ü"/>
            </a:pPr>
            <a:r>
              <a:rPr lang="de-DE" sz="2400" dirty="0"/>
              <a:t>ausreichend lange Pausen zwischen den Musikbeispielen lassen</a:t>
            </a:r>
          </a:p>
          <a:p>
            <a:pPr>
              <a:buFont typeface="Wingdings" pitchFamily="2" charset="2"/>
              <a:buChar char="ü"/>
            </a:pPr>
            <a:r>
              <a:rPr lang="de-DE" sz="2400" dirty="0"/>
              <a:t>Musik aus verschiedenen Stil- und Zeitepochen, Genres und Regionen anbieten</a:t>
            </a:r>
          </a:p>
        </p:txBody>
      </p:sp>
    </p:spTree>
    <p:extLst>
      <p:ext uri="{BB962C8B-B14F-4D97-AF65-F5344CB8AC3E}">
        <p14:creationId xmlns:p14="http://schemas.microsoft.com/office/powerpoint/2010/main" val="54257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73B0F-847C-AB4D-8D8A-AC3A4B9C5A80}"/>
              </a:ext>
            </a:extLst>
          </p:cNvPr>
          <p:cNvSpPr>
            <a:spLocks noGrp="1"/>
          </p:cNvSpPr>
          <p:nvPr>
            <p:ph type="title"/>
          </p:nvPr>
        </p:nvSpPr>
        <p:spPr/>
        <p:txBody>
          <a:bodyPr/>
          <a:lstStyle/>
          <a:p>
            <a:pPr algn="ctr"/>
            <a:r>
              <a:rPr lang="de-DE" dirty="0"/>
              <a:t>Methoden des Werkhörens </a:t>
            </a:r>
            <a:br>
              <a:rPr lang="de-DE" dirty="0"/>
            </a:br>
            <a:r>
              <a:rPr lang="de-DE" sz="2000" dirty="0"/>
              <a:t>nach Heinz </a:t>
            </a:r>
            <a:r>
              <a:rPr lang="de-DE" sz="2000" dirty="0" err="1"/>
              <a:t>Lemmermann</a:t>
            </a:r>
            <a:r>
              <a:rPr lang="de-DE" sz="2000" dirty="0"/>
              <a:t> (1978)</a:t>
            </a:r>
          </a:p>
        </p:txBody>
      </p:sp>
      <p:sp>
        <p:nvSpPr>
          <p:cNvPr id="3" name="Inhaltsplatzhalter 2">
            <a:extLst>
              <a:ext uri="{FF2B5EF4-FFF2-40B4-BE49-F238E27FC236}">
                <a16:creationId xmlns:a16="http://schemas.microsoft.com/office/drawing/2014/main" id="{75341FB5-A05A-4946-B0FE-2C10B9A31097}"/>
              </a:ext>
            </a:extLst>
          </p:cNvPr>
          <p:cNvSpPr>
            <a:spLocks noGrp="1"/>
          </p:cNvSpPr>
          <p:nvPr>
            <p:ph idx="1"/>
          </p:nvPr>
        </p:nvSpPr>
        <p:spPr>
          <a:xfrm>
            <a:off x="838200" y="1825625"/>
            <a:ext cx="10515600" cy="4351338"/>
          </a:xfrm>
          <a:noFill/>
        </p:spPr>
        <p:txBody>
          <a:bodyPr>
            <a:normAutofit/>
          </a:bodyPr>
          <a:lstStyle/>
          <a:p>
            <a:pPr lvl="0"/>
            <a:r>
              <a:rPr lang="de-DE" dirty="0" err="1"/>
              <a:t>Auffälligskeitssammlung</a:t>
            </a:r>
            <a:r>
              <a:rPr lang="de-DE" dirty="0"/>
              <a:t> </a:t>
            </a:r>
            <a:r>
              <a:rPr lang="de-DE" sz="1800" dirty="0"/>
              <a:t>– ohne speziellen Hörauftrag</a:t>
            </a:r>
          </a:p>
          <a:p>
            <a:pPr lvl="0"/>
            <a:r>
              <a:rPr lang="de-DE" dirty="0"/>
              <a:t>Themenbrücke und Liedbrücke </a:t>
            </a:r>
            <a:r>
              <a:rPr lang="de-DE" sz="1800" dirty="0"/>
              <a:t>– Einstieg über ein Thema bzw. Lied</a:t>
            </a:r>
          </a:p>
          <a:p>
            <a:pPr lvl="0"/>
            <a:r>
              <a:rPr lang="de-DE" dirty="0"/>
              <a:t>Teilrealisation und Parakomposition </a:t>
            </a:r>
            <a:r>
              <a:rPr lang="de-DE" sz="1800" dirty="0"/>
              <a:t>– Vorab selber musizieren</a:t>
            </a:r>
          </a:p>
          <a:p>
            <a:pPr lvl="0"/>
            <a:r>
              <a:rPr lang="de-DE" dirty="0"/>
              <a:t>Klangerwartung, Lückennotation und Notenpuzzle </a:t>
            </a:r>
            <a:r>
              <a:rPr lang="de-DE" sz="1800" dirty="0"/>
              <a:t>– Arbeit mit Notation</a:t>
            </a:r>
          </a:p>
          <a:p>
            <a:pPr lvl="0"/>
            <a:r>
              <a:rPr lang="de-DE" dirty="0"/>
              <a:t>Zuordnungsverfahren </a:t>
            </a:r>
            <a:r>
              <a:rPr lang="de-DE" sz="1800" dirty="0"/>
              <a:t>– außermusikalische Assoziationen</a:t>
            </a:r>
          </a:p>
          <a:p>
            <a:pPr lvl="0"/>
            <a:r>
              <a:rPr lang="de-DE" dirty="0"/>
              <a:t>Transformation/Transposition </a:t>
            </a:r>
            <a:r>
              <a:rPr lang="de-DE" sz="1800" dirty="0"/>
              <a:t>– Übertragung in Bewegung oder Kunst</a:t>
            </a:r>
          </a:p>
          <a:p>
            <a:pPr lvl="0"/>
            <a:r>
              <a:rPr lang="de-DE" dirty="0"/>
              <a:t>Werkvergleich </a:t>
            </a:r>
            <a:r>
              <a:rPr lang="de-DE" sz="1800" dirty="0"/>
              <a:t>– mehrere Werke/Werkausschnitte im Vergleich</a:t>
            </a:r>
          </a:p>
          <a:p>
            <a:pPr lvl="0"/>
            <a:r>
              <a:rPr lang="de-DE" dirty="0"/>
              <a:t>Wirkungsanalyse </a:t>
            </a:r>
            <a:r>
              <a:rPr lang="de-DE" sz="1800" dirty="0"/>
              <a:t>– in eigentlich allen Methoden enthalten</a:t>
            </a:r>
          </a:p>
          <a:p>
            <a:endParaRPr lang="de-DE" dirty="0"/>
          </a:p>
        </p:txBody>
      </p:sp>
    </p:spTree>
    <p:extLst>
      <p:ext uri="{BB962C8B-B14F-4D97-AF65-F5344CB8AC3E}">
        <p14:creationId xmlns:p14="http://schemas.microsoft.com/office/powerpoint/2010/main" val="67047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A0944-2FDA-834B-A9FF-30DCA9B30548}"/>
              </a:ext>
            </a:extLst>
          </p:cNvPr>
          <p:cNvSpPr>
            <a:spLocks noGrp="1"/>
          </p:cNvSpPr>
          <p:nvPr>
            <p:ph type="title"/>
          </p:nvPr>
        </p:nvSpPr>
        <p:spPr>
          <a:xfrm>
            <a:off x="8963540" y="4059884"/>
            <a:ext cx="2320100" cy="630820"/>
          </a:xfrm>
        </p:spPr>
        <p:txBody>
          <a:bodyPr/>
          <a:lstStyle/>
          <a:p>
            <a:r>
              <a:rPr lang="de-DE" dirty="0"/>
              <a:t>Edvard Grieg</a:t>
            </a:r>
          </a:p>
        </p:txBody>
      </p:sp>
      <p:pic>
        <p:nvPicPr>
          <p:cNvPr id="6" name="Bildplatzhalter 5">
            <a:extLst>
              <a:ext uri="{FF2B5EF4-FFF2-40B4-BE49-F238E27FC236}">
                <a16:creationId xmlns:a16="http://schemas.microsoft.com/office/drawing/2014/main" id="{BC230402-0C9E-EB44-BBB7-888D234C2A2B}"/>
              </a:ext>
            </a:extLst>
          </p:cNvPr>
          <p:cNvPicPr>
            <a:picLocks noGrp="1" noChangeAspect="1"/>
          </p:cNvPicPr>
          <p:nvPr>
            <p:ph type="pic" idx="1"/>
          </p:nvPr>
        </p:nvPicPr>
        <p:blipFill rotWithShape="1">
          <a:blip r:embed="rId3"/>
          <a:srcRect l="2508" r="2508" b="24787"/>
          <a:stretch/>
        </p:blipFill>
        <p:spPr>
          <a:xfrm>
            <a:off x="310246" y="948296"/>
            <a:ext cx="7699808" cy="4572827"/>
          </a:xfrm>
        </p:spPr>
      </p:pic>
      <p:pic>
        <p:nvPicPr>
          <p:cNvPr id="8" name="Picture 2" descr="Edvard Grieg – Composer – Charlotte Hoather">
            <a:extLst>
              <a:ext uri="{FF2B5EF4-FFF2-40B4-BE49-F238E27FC236}">
                <a16:creationId xmlns:a16="http://schemas.microsoft.com/office/drawing/2014/main" id="{EF897245-D528-E741-919F-CC7676DD28DB}"/>
              </a:ext>
            </a:extLst>
          </p:cNvPr>
          <p:cNvPicPr/>
          <p:nvPr/>
        </p:nvPicPr>
        <p:blipFill rotWithShape="1">
          <a:blip r:embed="rId4">
            <a:extLst>
              <a:ext uri="{28A0092B-C50C-407E-A947-70E740481C1C}">
                <a14:useLocalDpi xmlns:a14="http://schemas.microsoft.com/office/drawing/2010/main" val="0"/>
              </a:ext>
            </a:extLst>
          </a:blip>
          <a:srcRect t="5062" b="6195"/>
          <a:stretch/>
        </p:blipFill>
        <p:spPr bwMode="auto">
          <a:xfrm>
            <a:off x="8965890" y="948296"/>
            <a:ext cx="2317750" cy="3043555"/>
          </a:xfrm>
          <a:prstGeom prst="rect">
            <a:avLst/>
          </a:prstGeom>
          <a:noFill/>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24961A71-53E7-4948-83E9-0569C98533BC}"/>
              </a:ext>
            </a:extLst>
          </p:cNvPr>
          <p:cNvSpPr txBox="1"/>
          <p:nvPr/>
        </p:nvSpPr>
        <p:spPr>
          <a:xfrm>
            <a:off x="9478285" y="4623142"/>
            <a:ext cx="1382549" cy="369332"/>
          </a:xfrm>
          <a:prstGeom prst="rect">
            <a:avLst/>
          </a:prstGeom>
          <a:noFill/>
        </p:spPr>
        <p:txBody>
          <a:bodyPr wrap="square" rtlCol="0">
            <a:spAutoFit/>
          </a:bodyPr>
          <a:lstStyle/>
          <a:p>
            <a:r>
              <a:rPr lang="de-DE" dirty="0">
                <a:latin typeface="+mj-lt"/>
              </a:rPr>
              <a:t>1843 – 1907</a:t>
            </a:r>
          </a:p>
        </p:txBody>
      </p:sp>
      <p:sp>
        <p:nvSpPr>
          <p:cNvPr id="10" name="Textfeld 9">
            <a:extLst>
              <a:ext uri="{FF2B5EF4-FFF2-40B4-BE49-F238E27FC236}">
                <a16:creationId xmlns:a16="http://schemas.microsoft.com/office/drawing/2014/main" id="{451BE4A8-2DEB-4649-9730-69BB9615C5A2}"/>
              </a:ext>
            </a:extLst>
          </p:cNvPr>
          <p:cNvSpPr txBox="1"/>
          <p:nvPr/>
        </p:nvSpPr>
        <p:spPr>
          <a:xfrm>
            <a:off x="8855834" y="5156992"/>
            <a:ext cx="2627453" cy="369332"/>
          </a:xfrm>
          <a:prstGeom prst="rect">
            <a:avLst/>
          </a:prstGeom>
          <a:noFill/>
        </p:spPr>
        <p:txBody>
          <a:bodyPr wrap="square" rtlCol="0">
            <a:spAutoFit/>
          </a:bodyPr>
          <a:lstStyle/>
          <a:p>
            <a:r>
              <a:rPr lang="de-DE" dirty="0">
                <a:latin typeface="+mj-lt"/>
              </a:rPr>
              <a:t>Norwegischer Komponist</a:t>
            </a:r>
          </a:p>
        </p:txBody>
      </p:sp>
    </p:spTree>
    <p:extLst>
      <p:ext uri="{BB962C8B-B14F-4D97-AF65-F5344CB8AC3E}">
        <p14:creationId xmlns:p14="http://schemas.microsoft.com/office/powerpoint/2010/main" val="359363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1F2619D-2DD4-A841-8485-075C24566575}"/>
              </a:ext>
            </a:extLst>
          </p:cNvPr>
          <p:cNvPicPr/>
          <p:nvPr/>
        </p:nvPicPr>
        <p:blipFill rotWithShape="1">
          <a:blip r:embed="rId5">
            <a:extLst>
              <a:ext uri="{28A0092B-C50C-407E-A947-70E740481C1C}">
                <a14:useLocalDpi xmlns:a14="http://schemas.microsoft.com/office/drawing/2010/main" val="0"/>
              </a:ext>
            </a:extLst>
          </a:blip>
          <a:srcRect l="11501" t="8365" r="8866" b="84870"/>
          <a:stretch/>
        </p:blipFill>
        <p:spPr bwMode="auto">
          <a:xfrm>
            <a:off x="1106810" y="4396309"/>
            <a:ext cx="10278319" cy="1669162"/>
          </a:xfrm>
          <a:prstGeom prst="rect">
            <a:avLst/>
          </a:prstGeom>
          <a:ln>
            <a:noFill/>
          </a:ln>
          <a:extLst>
            <a:ext uri="{53640926-AAD7-44D8-BBD7-CCE9431645EC}">
              <a14:shadowObscured xmlns:a14="http://schemas.microsoft.com/office/drawing/2010/main"/>
            </a:ext>
          </a:extLst>
        </p:spPr>
      </p:pic>
      <p:sp>
        <p:nvSpPr>
          <p:cNvPr id="4" name="Rectangle 2">
            <a:extLst>
              <a:ext uri="{FF2B5EF4-FFF2-40B4-BE49-F238E27FC236}">
                <a16:creationId xmlns:a16="http://schemas.microsoft.com/office/drawing/2014/main" id="{3096A27B-AC73-BE41-B28C-FAD00A1E75E9}"/>
              </a:ext>
            </a:extLst>
          </p:cNvPr>
          <p:cNvSpPr>
            <a:spLocks noChangeArrowheads="1"/>
          </p:cNvSpPr>
          <p:nvPr/>
        </p:nvSpPr>
        <p:spPr bwMode="auto">
          <a:xfrm>
            <a:off x="863758" y="1459944"/>
            <a:ext cx="38131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pSp>
        <p:nvGrpSpPr>
          <p:cNvPr id="54" name="Gruppieren 53">
            <a:extLst>
              <a:ext uri="{FF2B5EF4-FFF2-40B4-BE49-F238E27FC236}">
                <a16:creationId xmlns:a16="http://schemas.microsoft.com/office/drawing/2014/main" id="{4D2AF754-036D-2E4B-AB5F-4D37274242BE}"/>
              </a:ext>
            </a:extLst>
          </p:cNvPr>
          <p:cNvGrpSpPr/>
          <p:nvPr/>
        </p:nvGrpSpPr>
        <p:grpSpPr>
          <a:xfrm>
            <a:off x="1106810" y="1129950"/>
            <a:ext cx="2441051" cy="1419870"/>
            <a:chOff x="1142039" y="863946"/>
            <a:chExt cx="2441051" cy="1419870"/>
          </a:xfrm>
        </p:grpSpPr>
        <p:grpSp>
          <p:nvGrpSpPr>
            <p:cNvPr id="18" name="Gruppieren 17">
              <a:extLst>
                <a:ext uri="{FF2B5EF4-FFF2-40B4-BE49-F238E27FC236}">
                  <a16:creationId xmlns:a16="http://schemas.microsoft.com/office/drawing/2014/main" id="{2A08AC87-D20E-C249-A461-497320A4E949}"/>
                </a:ext>
              </a:extLst>
            </p:cNvPr>
            <p:cNvGrpSpPr/>
            <p:nvPr/>
          </p:nvGrpSpPr>
          <p:grpSpPr>
            <a:xfrm>
              <a:off x="1319494" y="1153175"/>
              <a:ext cx="2137818" cy="873165"/>
              <a:chOff x="304440" y="433909"/>
              <a:chExt cx="2137818" cy="873165"/>
            </a:xfrm>
            <a:noFill/>
          </p:grpSpPr>
          <p:pic>
            <p:nvPicPr>
              <p:cNvPr id="2049" name="Grafik 3" descr="Cute Cartoon Sun Painted in Stock Footage Video (100% ...">
                <a:extLst>
                  <a:ext uri="{FF2B5EF4-FFF2-40B4-BE49-F238E27FC236}">
                    <a16:creationId xmlns:a16="http://schemas.microsoft.com/office/drawing/2014/main" id="{B469CB89-88B9-D745-8F14-1431A5203C4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304440" y="433909"/>
                <a:ext cx="413532" cy="337796"/>
              </a:xfrm>
              <a:prstGeom prst="rect">
                <a:avLst/>
              </a:prstGeom>
              <a:grpFill/>
              <a:ln>
                <a:noFill/>
              </a:ln>
            </p:spPr>
          </p:pic>
          <p:pic>
            <p:nvPicPr>
              <p:cNvPr id="12" name="Grafik 3" descr="Cute Cartoon Sun Painted in Stock Footage Video (100% ...">
                <a:extLst>
                  <a:ext uri="{FF2B5EF4-FFF2-40B4-BE49-F238E27FC236}">
                    <a16:creationId xmlns:a16="http://schemas.microsoft.com/office/drawing/2014/main" id="{7038DDDF-D4CE-724E-ACDC-69EA8BE4E93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623322" y="771705"/>
                <a:ext cx="413532" cy="337796"/>
              </a:xfrm>
              <a:prstGeom prst="rect">
                <a:avLst/>
              </a:prstGeom>
              <a:grpFill/>
              <a:ln>
                <a:noFill/>
              </a:ln>
            </p:spPr>
          </p:pic>
          <p:pic>
            <p:nvPicPr>
              <p:cNvPr id="13" name="Grafik 3" descr="Cute Cartoon Sun Painted in Stock Footage Video (100% ...">
                <a:extLst>
                  <a:ext uri="{FF2B5EF4-FFF2-40B4-BE49-F238E27FC236}">
                    <a16:creationId xmlns:a16="http://schemas.microsoft.com/office/drawing/2014/main" id="{04E2DD17-6347-B04E-9DED-E243F966A4B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975604" y="900947"/>
                <a:ext cx="413532" cy="337796"/>
              </a:xfrm>
              <a:prstGeom prst="rect">
                <a:avLst/>
              </a:prstGeom>
              <a:grpFill/>
              <a:ln>
                <a:noFill/>
              </a:ln>
            </p:spPr>
          </p:pic>
          <p:pic>
            <p:nvPicPr>
              <p:cNvPr id="14" name="Grafik 3" descr="Cute Cartoon Sun Painted in Stock Footage Video (100% ...">
                <a:extLst>
                  <a:ext uri="{FF2B5EF4-FFF2-40B4-BE49-F238E27FC236}">
                    <a16:creationId xmlns:a16="http://schemas.microsoft.com/office/drawing/2014/main" id="{A34F332C-FD8A-AF4A-B794-5186FED02EE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1315122" y="969278"/>
                <a:ext cx="413532" cy="337796"/>
              </a:xfrm>
              <a:prstGeom prst="rect">
                <a:avLst/>
              </a:prstGeom>
              <a:grpFill/>
              <a:ln>
                <a:noFill/>
              </a:ln>
            </p:spPr>
          </p:pic>
          <p:pic>
            <p:nvPicPr>
              <p:cNvPr id="15" name="Grafik 3" descr="Cute Cartoon Sun Painted in Stock Footage Video (100% ...">
                <a:extLst>
                  <a:ext uri="{FF2B5EF4-FFF2-40B4-BE49-F238E27FC236}">
                    <a16:creationId xmlns:a16="http://schemas.microsoft.com/office/drawing/2014/main" id="{6E3D3D4A-3A6B-F94B-A7FF-A7815147836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1692013" y="867068"/>
                <a:ext cx="413532" cy="337796"/>
              </a:xfrm>
              <a:prstGeom prst="rect">
                <a:avLst/>
              </a:prstGeom>
              <a:grpFill/>
              <a:ln>
                <a:noFill/>
              </a:ln>
            </p:spPr>
          </p:pic>
          <p:pic>
            <p:nvPicPr>
              <p:cNvPr id="16" name="Grafik 3" descr="Cute Cartoon Sun Painted in Stock Footage Video (100% ...">
                <a:extLst>
                  <a:ext uri="{FF2B5EF4-FFF2-40B4-BE49-F238E27FC236}">
                    <a16:creationId xmlns:a16="http://schemas.microsoft.com/office/drawing/2014/main" id="{004E216B-E99F-D848-A9EB-82F0B009CAB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2028726" y="754422"/>
                <a:ext cx="413532" cy="337796"/>
              </a:xfrm>
              <a:prstGeom prst="rect">
                <a:avLst/>
              </a:prstGeom>
              <a:grpFill/>
              <a:ln>
                <a:noFill/>
              </a:ln>
            </p:spPr>
          </p:pic>
        </p:grpSp>
        <p:sp>
          <p:nvSpPr>
            <p:cNvPr id="43" name="Rechteck 42">
              <a:extLst>
                <a:ext uri="{FF2B5EF4-FFF2-40B4-BE49-F238E27FC236}">
                  <a16:creationId xmlns:a16="http://schemas.microsoft.com/office/drawing/2014/main" id="{F5185146-D692-D444-8024-20370E8DD8B3}"/>
                </a:ext>
              </a:extLst>
            </p:cNvPr>
            <p:cNvSpPr/>
            <p:nvPr/>
          </p:nvSpPr>
          <p:spPr>
            <a:xfrm>
              <a:off x="1142039" y="863946"/>
              <a:ext cx="2441051" cy="1419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8" name="Gruppieren 57">
            <a:extLst>
              <a:ext uri="{FF2B5EF4-FFF2-40B4-BE49-F238E27FC236}">
                <a16:creationId xmlns:a16="http://schemas.microsoft.com/office/drawing/2014/main" id="{FB97A99D-6F2D-474F-93D4-71F10F479A35}"/>
              </a:ext>
            </a:extLst>
          </p:cNvPr>
          <p:cNvGrpSpPr/>
          <p:nvPr/>
        </p:nvGrpSpPr>
        <p:grpSpPr>
          <a:xfrm>
            <a:off x="9546827" y="1839885"/>
            <a:ext cx="2441051" cy="1419870"/>
            <a:chOff x="4100998" y="856963"/>
            <a:chExt cx="2441051" cy="1419870"/>
          </a:xfrm>
        </p:grpSpPr>
        <p:grpSp>
          <p:nvGrpSpPr>
            <p:cNvPr id="28" name="Gruppieren 27">
              <a:extLst>
                <a:ext uri="{FF2B5EF4-FFF2-40B4-BE49-F238E27FC236}">
                  <a16:creationId xmlns:a16="http://schemas.microsoft.com/office/drawing/2014/main" id="{B56095C6-0B91-DB4C-9CD4-B5052729DF5E}"/>
                </a:ext>
              </a:extLst>
            </p:cNvPr>
            <p:cNvGrpSpPr/>
            <p:nvPr/>
          </p:nvGrpSpPr>
          <p:grpSpPr>
            <a:xfrm>
              <a:off x="4234290" y="1088111"/>
              <a:ext cx="2137818" cy="873165"/>
              <a:chOff x="304440" y="433909"/>
              <a:chExt cx="2137818" cy="873165"/>
            </a:xfrm>
          </p:grpSpPr>
          <p:pic>
            <p:nvPicPr>
              <p:cNvPr id="29" name="Grafik 3" descr="Cute Cartoon Sun Painted in Stock Footage Video (100% ...">
                <a:extLst>
                  <a:ext uri="{FF2B5EF4-FFF2-40B4-BE49-F238E27FC236}">
                    <a16:creationId xmlns:a16="http://schemas.microsoft.com/office/drawing/2014/main" id="{2740F6A0-6AC7-A847-A4FA-DDAC2279C7D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304440" y="433909"/>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3" descr="Cute Cartoon Sun Painted in Stock Footage Video (100% ...">
                <a:extLst>
                  <a:ext uri="{FF2B5EF4-FFF2-40B4-BE49-F238E27FC236}">
                    <a16:creationId xmlns:a16="http://schemas.microsoft.com/office/drawing/2014/main" id="{22CAED73-C734-2A44-8BDD-E29030FF68C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623322" y="771705"/>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3" descr="Cute Cartoon Sun Painted in Stock Footage Video (100% ...">
                <a:extLst>
                  <a:ext uri="{FF2B5EF4-FFF2-40B4-BE49-F238E27FC236}">
                    <a16:creationId xmlns:a16="http://schemas.microsoft.com/office/drawing/2014/main" id="{1674916D-AEDF-FF44-8C31-7A925EBC235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975604" y="900947"/>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 descr="Cute Cartoon Sun Painted in Stock Footage Video (100% ...">
                <a:extLst>
                  <a:ext uri="{FF2B5EF4-FFF2-40B4-BE49-F238E27FC236}">
                    <a16:creationId xmlns:a16="http://schemas.microsoft.com/office/drawing/2014/main" id="{C24CBC76-2576-E744-9BEF-CF83C9014BE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1315122" y="969278"/>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 descr="Cute Cartoon Sun Painted in Stock Footage Video (100% ...">
                <a:extLst>
                  <a:ext uri="{FF2B5EF4-FFF2-40B4-BE49-F238E27FC236}">
                    <a16:creationId xmlns:a16="http://schemas.microsoft.com/office/drawing/2014/main" id="{904510C1-DE5B-844D-A13B-099866EAB044}"/>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1692013" y="867068"/>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 descr="Cute Cartoon Sun Painted in Stock Footage Video (100% ...">
                <a:extLst>
                  <a:ext uri="{FF2B5EF4-FFF2-40B4-BE49-F238E27FC236}">
                    <a16:creationId xmlns:a16="http://schemas.microsoft.com/office/drawing/2014/main" id="{D0BE554C-3978-8549-9F31-309E155F5B4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2028726" y="754422"/>
                <a:ext cx="413532" cy="337796"/>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Rechteck 52">
              <a:extLst>
                <a:ext uri="{FF2B5EF4-FFF2-40B4-BE49-F238E27FC236}">
                  <a16:creationId xmlns:a16="http://schemas.microsoft.com/office/drawing/2014/main" id="{06C2C918-C4DB-554E-801D-9EE493BA8A19}"/>
                </a:ext>
              </a:extLst>
            </p:cNvPr>
            <p:cNvSpPr/>
            <p:nvPr/>
          </p:nvSpPr>
          <p:spPr>
            <a:xfrm>
              <a:off x="4100998" y="856963"/>
              <a:ext cx="2441051" cy="1419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a:extLst>
              <a:ext uri="{FF2B5EF4-FFF2-40B4-BE49-F238E27FC236}">
                <a16:creationId xmlns:a16="http://schemas.microsoft.com/office/drawing/2014/main" id="{16357705-71FE-A84D-AE85-D05F8291E0FE}"/>
              </a:ext>
            </a:extLst>
          </p:cNvPr>
          <p:cNvGrpSpPr/>
          <p:nvPr/>
        </p:nvGrpSpPr>
        <p:grpSpPr>
          <a:xfrm>
            <a:off x="3983616" y="1730635"/>
            <a:ext cx="2441051" cy="1419870"/>
            <a:chOff x="7041210" y="855334"/>
            <a:chExt cx="2441051" cy="1419870"/>
          </a:xfrm>
        </p:grpSpPr>
        <p:grpSp>
          <p:nvGrpSpPr>
            <p:cNvPr id="51" name="Gruppieren 50">
              <a:extLst>
                <a:ext uri="{FF2B5EF4-FFF2-40B4-BE49-F238E27FC236}">
                  <a16:creationId xmlns:a16="http://schemas.microsoft.com/office/drawing/2014/main" id="{4B828A96-03AD-9A4B-9251-DB109402A3CB}"/>
                </a:ext>
              </a:extLst>
            </p:cNvPr>
            <p:cNvGrpSpPr/>
            <p:nvPr/>
          </p:nvGrpSpPr>
          <p:grpSpPr>
            <a:xfrm>
              <a:off x="7130792" y="1160184"/>
              <a:ext cx="2239353" cy="810169"/>
              <a:chOff x="6207617" y="2661986"/>
              <a:chExt cx="2239353" cy="810169"/>
            </a:xfrm>
          </p:grpSpPr>
          <p:pic>
            <p:nvPicPr>
              <p:cNvPr id="20" name="Grafik 3" descr="Cute Cartoon Sun Painted in Stock Footage Video (100% ...">
                <a:extLst>
                  <a:ext uri="{FF2B5EF4-FFF2-40B4-BE49-F238E27FC236}">
                    <a16:creationId xmlns:a16="http://schemas.microsoft.com/office/drawing/2014/main" id="{F2F496E3-ECF0-5A49-AB4D-9D4143F75EF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6207617" y="2830884"/>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3" descr="Cute Cartoon Sun Painted in Stock Footage Video (100% ...">
                <a:extLst>
                  <a:ext uri="{FF2B5EF4-FFF2-40B4-BE49-F238E27FC236}">
                    <a16:creationId xmlns:a16="http://schemas.microsoft.com/office/drawing/2014/main" id="{77F25879-6F78-BE40-8A0A-A4578C41C89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6565113" y="3134359"/>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3" descr="Cute Cartoon Sun Painted in Stock Footage Video (100% ...">
                <a:extLst>
                  <a:ext uri="{FF2B5EF4-FFF2-40B4-BE49-F238E27FC236}">
                    <a16:creationId xmlns:a16="http://schemas.microsoft.com/office/drawing/2014/main" id="{794CAB31-9DE4-A549-8FE4-48AFC0ABAC3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6940031" y="2830884"/>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3" descr="Cute Cartoon Sun Painted in Stock Footage Video (100% ...">
                <a:extLst>
                  <a:ext uri="{FF2B5EF4-FFF2-40B4-BE49-F238E27FC236}">
                    <a16:creationId xmlns:a16="http://schemas.microsoft.com/office/drawing/2014/main" id="{769FA57C-53D0-AD48-9012-CDE6F790FDA0}"/>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7377561" y="2661986"/>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3" descr="Cute Cartoon Sun Painted in Stock Footage Video (100% ...">
                <a:extLst>
                  <a:ext uri="{FF2B5EF4-FFF2-40B4-BE49-F238E27FC236}">
                    <a16:creationId xmlns:a16="http://schemas.microsoft.com/office/drawing/2014/main" id="{0AD4A299-7F20-794E-A5EF-83CC6FB5278F}"/>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7697595" y="3065896"/>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3" descr="Cute Cartoon Sun Painted in Stock Footage Video (100% ...">
                <a:extLst>
                  <a:ext uri="{FF2B5EF4-FFF2-40B4-BE49-F238E27FC236}">
                    <a16:creationId xmlns:a16="http://schemas.microsoft.com/office/drawing/2014/main" id="{3D809303-6848-B040-9E55-2BD2022BE92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8033438" y="2683917"/>
                <a:ext cx="413532" cy="337796"/>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hteck 55">
              <a:extLst>
                <a:ext uri="{FF2B5EF4-FFF2-40B4-BE49-F238E27FC236}">
                  <a16:creationId xmlns:a16="http://schemas.microsoft.com/office/drawing/2014/main" id="{0D66C5CE-CDA1-B747-A0F1-676C830DA95B}"/>
                </a:ext>
              </a:extLst>
            </p:cNvPr>
            <p:cNvSpPr/>
            <p:nvPr/>
          </p:nvSpPr>
          <p:spPr>
            <a:xfrm>
              <a:off x="7041210" y="855334"/>
              <a:ext cx="2441051" cy="1419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a:extLst>
              <a:ext uri="{FF2B5EF4-FFF2-40B4-BE49-F238E27FC236}">
                <a16:creationId xmlns:a16="http://schemas.microsoft.com/office/drawing/2014/main" id="{8E4058A9-5123-2442-A895-2E814BF50A9A}"/>
              </a:ext>
            </a:extLst>
          </p:cNvPr>
          <p:cNvGrpSpPr/>
          <p:nvPr/>
        </p:nvGrpSpPr>
        <p:grpSpPr>
          <a:xfrm>
            <a:off x="6903488" y="1256886"/>
            <a:ext cx="2441051" cy="1419870"/>
            <a:chOff x="9606044" y="880512"/>
            <a:chExt cx="2441051" cy="1419870"/>
          </a:xfrm>
        </p:grpSpPr>
        <p:grpSp>
          <p:nvGrpSpPr>
            <p:cNvPr id="59" name="Gruppieren 58">
              <a:extLst>
                <a:ext uri="{FF2B5EF4-FFF2-40B4-BE49-F238E27FC236}">
                  <a16:creationId xmlns:a16="http://schemas.microsoft.com/office/drawing/2014/main" id="{70428B54-709B-F841-A76C-4E48C149EA4B}"/>
                </a:ext>
              </a:extLst>
            </p:cNvPr>
            <p:cNvGrpSpPr/>
            <p:nvPr/>
          </p:nvGrpSpPr>
          <p:grpSpPr>
            <a:xfrm>
              <a:off x="9679819" y="1051472"/>
              <a:ext cx="1747610" cy="1086666"/>
              <a:chOff x="8956613" y="2733011"/>
              <a:chExt cx="1747610" cy="1086666"/>
            </a:xfrm>
          </p:grpSpPr>
          <p:pic>
            <p:nvPicPr>
              <p:cNvPr id="36" name="Grafik 3" descr="Cute Cartoon Sun Painted in Stock Footage Video (100% ...">
                <a:extLst>
                  <a:ext uri="{FF2B5EF4-FFF2-40B4-BE49-F238E27FC236}">
                    <a16:creationId xmlns:a16="http://schemas.microsoft.com/office/drawing/2014/main" id="{9D2DBFC1-1304-7149-AE86-2626F1CE48D4}"/>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8956613" y="2733011"/>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7" name="Grafik 3" descr="Cute Cartoon Sun Painted in Stock Footage Video (100% ...">
                <a:extLst>
                  <a:ext uri="{FF2B5EF4-FFF2-40B4-BE49-F238E27FC236}">
                    <a16:creationId xmlns:a16="http://schemas.microsoft.com/office/drawing/2014/main" id="{49F11312-A323-394B-8460-4B32B2CD291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9223894" y="3042231"/>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3" descr="Cute Cartoon Sun Painted in Stock Footage Video (100% ...">
                <a:extLst>
                  <a:ext uri="{FF2B5EF4-FFF2-40B4-BE49-F238E27FC236}">
                    <a16:creationId xmlns:a16="http://schemas.microsoft.com/office/drawing/2014/main" id="{B9506109-2990-0449-AF06-53827BB463A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9627777" y="3200049"/>
                <a:ext cx="413532" cy="337796"/>
              </a:xfrm>
              <a:prstGeom prst="rect">
                <a:avLst/>
              </a:prstGeom>
              <a:noFill/>
              <a:extLst>
                <a:ext uri="{909E8E84-426E-40DD-AFC4-6F175D3DCCD1}">
                  <a14:hiddenFill xmlns:a14="http://schemas.microsoft.com/office/drawing/2010/main">
                    <a:solidFill>
                      <a:srgbClr val="FFFFFF"/>
                    </a:solidFill>
                  </a14:hiddenFill>
                </a:ext>
              </a:extLst>
            </p:spPr>
          </p:pic>
          <p:pic>
            <p:nvPicPr>
              <p:cNvPr id="39" name="Grafik 3" descr="Cute Cartoon Sun Painted in Stock Footage Video (100% ...">
                <a:extLst>
                  <a:ext uri="{FF2B5EF4-FFF2-40B4-BE49-F238E27FC236}">
                    <a16:creationId xmlns:a16="http://schemas.microsoft.com/office/drawing/2014/main" id="{68AE6289-027F-4B4A-995B-0945C52F1AA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6653" t="12978" r="30844" b="22745"/>
              <a:stretch>
                <a:fillRect/>
              </a:stretch>
            </p:blipFill>
            <p:spPr bwMode="auto">
              <a:xfrm>
                <a:off x="9980059" y="3228139"/>
                <a:ext cx="724164" cy="591538"/>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Rechteck 56">
              <a:extLst>
                <a:ext uri="{FF2B5EF4-FFF2-40B4-BE49-F238E27FC236}">
                  <a16:creationId xmlns:a16="http://schemas.microsoft.com/office/drawing/2014/main" id="{E9FC6D25-80E4-4F43-9F27-131BB1D3F9D0}"/>
                </a:ext>
              </a:extLst>
            </p:cNvPr>
            <p:cNvSpPr/>
            <p:nvPr/>
          </p:nvSpPr>
          <p:spPr>
            <a:xfrm>
              <a:off x="9606044" y="880512"/>
              <a:ext cx="2441051" cy="1419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 name="Morgenstimmung Qufl" descr="Morgenstimmung Qufl">
            <a:hlinkClick r:id="" action="ppaction://media"/>
            <a:extLst>
              <a:ext uri="{FF2B5EF4-FFF2-40B4-BE49-F238E27FC236}">
                <a16:creationId xmlns:a16="http://schemas.microsoft.com/office/drawing/2014/main" id="{057DF701-09A8-CE4D-B7CC-C94A554FDD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358" y="3274403"/>
            <a:ext cx="406400" cy="406400"/>
          </a:xfrm>
          <a:prstGeom prst="rect">
            <a:avLst/>
          </a:prstGeom>
        </p:spPr>
      </p:pic>
      <p:sp>
        <p:nvSpPr>
          <p:cNvPr id="5" name="Textfeld 4">
            <a:extLst>
              <a:ext uri="{FF2B5EF4-FFF2-40B4-BE49-F238E27FC236}">
                <a16:creationId xmlns:a16="http://schemas.microsoft.com/office/drawing/2014/main" id="{8FDC715E-6ECA-FB4D-91A9-AB5B694313DC}"/>
              </a:ext>
            </a:extLst>
          </p:cNvPr>
          <p:cNvSpPr txBox="1"/>
          <p:nvPr/>
        </p:nvSpPr>
        <p:spPr>
          <a:xfrm>
            <a:off x="2162195" y="4148175"/>
            <a:ext cx="471487" cy="369332"/>
          </a:xfrm>
          <a:prstGeom prst="rect">
            <a:avLst/>
          </a:prstGeom>
          <a:noFill/>
        </p:spPr>
        <p:txBody>
          <a:bodyPr wrap="square" rtlCol="0">
            <a:spAutoFit/>
          </a:bodyPr>
          <a:lstStyle/>
          <a:p>
            <a:pPr algn="ctr"/>
            <a:r>
              <a:rPr lang="de-DE" dirty="0"/>
              <a:t>1</a:t>
            </a:r>
          </a:p>
        </p:txBody>
      </p:sp>
      <p:sp>
        <p:nvSpPr>
          <p:cNvPr id="40" name="Textfeld 39">
            <a:extLst>
              <a:ext uri="{FF2B5EF4-FFF2-40B4-BE49-F238E27FC236}">
                <a16:creationId xmlns:a16="http://schemas.microsoft.com/office/drawing/2014/main" id="{8B8D3FCB-55E1-A149-BA80-3E87685734C5}"/>
              </a:ext>
            </a:extLst>
          </p:cNvPr>
          <p:cNvSpPr txBox="1"/>
          <p:nvPr/>
        </p:nvSpPr>
        <p:spPr>
          <a:xfrm>
            <a:off x="4485623" y="4138687"/>
            <a:ext cx="471487" cy="369332"/>
          </a:xfrm>
          <a:prstGeom prst="rect">
            <a:avLst/>
          </a:prstGeom>
          <a:noFill/>
        </p:spPr>
        <p:txBody>
          <a:bodyPr wrap="square" rtlCol="0">
            <a:spAutoFit/>
          </a:bodyPr>
          <a:lstStyle/>
          <a:p>
            <a:pPr algn="ctr"/>
            <a:r>
              <a:rPr lang="de-DE" dirty="0"/>
              <a:t>2</a:t>
            </a:r>
          </a:p>
        </p:txBody>
      </p:sp>
      <p:sp>
        <p:nvSpPr>
          <p:cNvPr id="41" name="Textfeld 40">
            <a:extLst>
              <a:ext uri="{FF2B5EF4-FFF2-40B4-BE49-F238E27FC236}">
                <a16:creationId xmlns:a16="http://schemas.microsoft.com/office/drawing/2014/main" id="{DBFD54CB-F56B-8746-A61A-497450EAEE7E}"/>
              </a:ext>
            </a:extLst>
          </p:cNvPr>
          <p:cNvSpPr txBox="1"/>
          <p:nvPr/>
        </p:nvSpPr>
        <p:spPr>
          <a:xfrm>
            <a:off x="6910517" y="4148175"/>
            <a:ext cx="471487" cy="369332"/>
          </a:xfrm>
          <a:prstGeom prst="rect">
            <a:avLst/>
          </a:prstGeom>
          <a:noFill/>
        </p:spPr>
        <p:txBody>
          <a:bodyPr wrap="square" rtlCol="0">
            <a:spAutoFit/>
          </a:bodyPr>
          <a:lstStyle/>
          <a:p>
            <a:pPr algn="ctr"/>
            <a:r>
              <a:rPr lang="de-DE" dirty="0"/>
              <a:t>3</a:t>
            </a:r>
          </a:p>
        </p:txBody>
      </p:sp>
      <p:sp>
        <p:nvSpPr>
          <p:cNvPr id="42" name="Textfeld 41">
            <a:extLst>
              <a:ext uri="{FF2B5EF4-FFF2-40B4-BE49-F238E27FC236}">
                <a16:creationId xmlns:a16="http://schemas.microsoft.com/office/drawing/2014/main" id="{D873B8DF-DC1D-164D-9685-485203387920}"/>
              </a:ext>
            </a:extLst>
          </p:cNvPr>
          <p:cNvSpPr txBox="1"/>
          <p:nvPr/>
        </p:nvSpPr>
        <p:spPr>
          <a:xfrm>
            <a:off x="9233945" y="4111505"/>
            <a:ext cx="471487" cy="369332"/>
          </a:xfrm>
          <a:prstGeom prst="rect">
            <a:avLst/>
          </a:prstGeom>
          <a:noFill/>
        </p:spPr>
        <p:txBody>
          <a:bodyPr wrap="square" rtlCol="0">
            <a:spAutoFit/>
          </a:bodyPr>
          <a:lstStyle/>
          <a:p>
            <a:pPr algn="ctr"/>
            <a:r>
              <a:rPr lang="de-DE" dirty="0"/>
              <a:t>4</a:t>
            </a:r>
          </a:p>
        </p:txBody>
      </p:sp>
      <p:sp>
        <p:nvSpPr>
          <p:cNvPr id="44" name="Textfeld 43">
            <a:extLst>
              <a:ext uri="{FF2B5EF4-FFF2-40B4-BE49-F238E27FC236}">
                <a16:creationId xmlns:a16="http://schemas.microsoft.com/office/drawing/2014/main" id="{D1458E03-8DED-BB49-B791-749CA53D43A8}"/>
              </a:ext>
            </a:extLst>
          </p:cNvPr>
          <p:cNvSpPr txBox="1"/>
          <p:nvPr/>
        </p:nvSpPr>
        <p:spPr>
          <a:xfrm>
            <a:off x="1131660" y="853959"/>
            <a:ext cx="471487" cy="369332"/>
          </a:xfrm>
          <a:prstGeom prst="rect">
            <a:avLst/>
          </a:prstGeom>
          <a:noFill/>
        </p:spPr>
        <p:txBody>
          <a:bodyPr wrap="square" rtlCol="0">
            <a:spAutoFit/>
          </a:bodyPr>
          <a:lstStyle/>
          <a:p>
            <a:pPr algn="ctr"/>
            <a:r>
              <a:rPr lang="de-DE" dirty="0"/>
              <a:t>1</a:t>
            </a:r>
          </a:p>
        </p:txBody>
      </p:sp>
      <p:sp>
        <p:nvSpPr>
          <p:cNvPr id="45" name="Textfeld 44">
            <a:extLst>
              <a:ext uri="{FF2B5EF4-FFF2-40B4-BE49-F238E27FC236}">
                <a16:creationId xmlns:a16="http://schemas.microsoft.com/office/drawing/2014/main" id="{98B7C31C-32E8-0545-A2EC-FD2BBE0A03FA}"/>
              </a:ext>
            </a:extLst>
          </p:cNvPr>
          <p:cNvSpPr txBox="1"/>
          <p:nvPr/>
        </p:nvSpPr>
        <p:spPr>
          <a:xfrm>
            <a:off x="9614180" y="1545969"/>
            <a:ext cx="471487" cy="369332"/>
          </a:xfrm>
          <a:prstGeom prst="rect">
            <a:avLst/>
          </a:prstGeom>
          <a:noFill/>
        </p:spPr>
        <p:txBody>
          <a:bodyPr wrap="square" rtlCol="0">
            <a:spAutoFit/>
          </a:bodyPr>
          <a:lstStyle/>
          <a:p>
            <a:pPr algn="ctr"/>
            <a:r>
              <a:rPr lang="de-DE" dirty="0"/>
              <a:t>2</a:t>
            </a:r>
          </a:p>
        </p:txBody>
      </p:sp>
      <p:sp>
        <p:nvSpPr>
          <p:cNvPr id="47" name="Textfeld 46">
            <a:extLst>
              <a:ext uri="{FF2B5EF4-FFF2-40B4-BE49-F238E27FC236}">
                <a16:creationId xmlns:a16="http://schemas.microsoft.com/office/drawing/2014/main" id="{A3A060BD-AEBF-3E49-844D-C6CFBD3F94B9}"/>
              </a:ext>
            </a:extLst>
          </p:cNvPr>
          <p:cNvSpPr txBox="1"/>
          <p:nvPr/>
        </p:nvSpPr>
        <p:spPr>
          <a:xfrm>
            <a:off x="4026682" y="1436695"/>
            <a:ext cx="471487" cy="369332"/>
          </a:xfrm>
          <a:prstGeom prst="rect">
            <a:avLst/>
          </a:prstGeom>
          <a:noFill/>
        </p:spPr>
        <p:txBody>
          <a:bodyPr wrap="square" rtlCol="0">
            <a:spAutoFit/>
          </a:bodyPr>
          <a:lstStyle/>
          <a:p>
            <a:pPr algn="ctr"/>
            <a:r>
              <a:rPr lang="de-DE" dirty="0"/>
              <a:t>3</a:t>
            </a:r>
          </a:p>
        </p:txBody>
      </p:sp>
      <p:sp>
        <p:nvSpPr>
          <p:cNvPr id="48" name="Textfeld 47">
            <a:extLst>
              <a:ext uri="{FF2B5EF4-FFF2-40B4-BE49-F238E27FC236}">
                <a16:creationId xmlns:a16="http://schemas.microsoft.com/office/drawing/2014/main" id="{4D149939-1074-054B-B4F7-98FBC933CE86}"/>
              </a:ext>
            </a:extLst>
          </p:cNvPr>
          <p:cNvSpPr txBox="1"/>
          <p:nvPr/>
        </p:nvSpPr>
        <p:spPr>
          <a:xfrm>
            <a:off x="6903488" y="981766"/>
            <a:ext cx="471487" cy="369332"/>
          </a:xfrm>
          <a:prstGeom prst="rect">
            <a:avLst/>
          </a:prstGeom>
          <a:noFill/>
        </p:spPr>
        <p:txBody>
          <a:bodyPr wrap="square" rtlCol="0">
            <a:spAutoFit/>
          </a:bodyPr>
          <a:lstStyle/>
          <a:p>
            <a:pPr algn="ctr"/>
            <a:r>
              <a:rPr lang="de-DE" dirty="0"/>
              <a:t>4</a:t>
            </a:r>
          </a:p>
        </p:txBody>
      </p:sp>
    </p:spTree>
    <p:extLst>
      <p:ext uri="{BB962C8B-B14F-4D97-AF65-F5344CB8AC3E}">
        <p14:creationId xmlns:p14="http://schemas.microsoft.com/office/powerpoint/2010/main" val="1449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937"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5" grpId="0"/>
      <p:bldP spid="40" grpId="0"/>
      <p:bldP spid="41" grpId="0"/>
      <p:bldP spid="42" grpId="0"/>
      <p:bldP spid="44" grpId="0"/>
      <p:bldP spid="45"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Grafik 2" descr="Querflöte | Welches Instrument | Ratgeber | Kaufempfehlung">
            <a:extLst>
              <a:ext uri="{FF2B5EF4-FFF2-40B4-BE49-F238E27FC236}">
                <a16:creationId xmlns:a16="http://schemas.microsoft.com/office/drawing/2014/main" id="{5A59CA48-B7BA-0543-B3E3-5D890327545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08773" y="262770"/>
            <a:ext cx="3691890" cy="2569845"/>
          </a:xfrm>
          <a:prstGeom prst="rect">
            <a:avLst/>
          </a:prstGeom>
          <a:solidFill>
            <a:schemeClr val="accent2">
              <a:lumMod val="75000"/>
            </a:schemeClr>
          </a:solidFill>
          <a:ln>
            <a:noFill/>
          </a:ln>
        </p:spPr>
      </p:pic>
      <p:pic>
        <p:nvPicPr>
          <p:cNvPr id="4" name="Grafik 3" descr="BUFFET-Oboe Prodige BC4062 | Oboen | Holzblasinstrumente ...">
            <a:extLst>
              <a:ext uri="{FF2B5EF4-FFF2-40B4-BE49-F238E27FC236}">
                <a16:creationId xmlns:a16="http://schemas.microsoft.com/office/drawing/2014/main" id="{E5792756-B416-CE4D-A7C6-193C6DFC5C6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700245" y="246684"/>
            <a:ext cx="2674620" cy="2674620"/>
          </a:xfrm>
          <a:prstGeom prst="rect">
            <a:avLst/>
          </a:prstGeom>
          <a:noFill/>
          <a:ln>
            <a:noFill/>
          </a:ln>
        </p:spPr>
      </p:pic>
      <p:sp>
        <p:nvSpPr>
          <p:cNvPr id="2" name="Textfeld 1">
            <a:extLst>
              <a:ext uri="{FF2B5EF4-FFF2-40B4-BE49-F238E27FC236}">
                <a16:creationId xmlns:a16="http://schemas.microsoft.com/office/drawing/2014/main" id="{0C54A6A5-D325-2A42-B276-99E000D98671}"/>
              </a:ext>
            </a:extLst>
          </p:cNvPr>
          <p:cNvSpPr txBox="1"/>
          <p:nvPr/>
        </p:nvSpPr>
        <p:spPr>
          <a:xfrm>
            <a:off x="3673316" y="1885472"/>
            <a:ext cx="1298734" cy="369332"/>
          </a:xfrm>
          <a:prstGeom prst="rect">
            <a:avLst/>
          </a:prstGeom>
          <a:noFill/>
        </p:spPr>
        <p:txBody>
          <a:bodyPr wrap="square" rtlCol="0">
            <a:spAutoFit/>
          </a:bodyPr>
          <a:lstStyle/>
          <a:p>
            <a:r>
              <a:rPr lang="de-DE" dirty="0"/>
              <a:t>Querflöte</a:t>
            </a:r>
          </a:p>
        </p:txBody>
      </p:sp>
      <p:sp>
        <p:nvSpPr>
          <p:cNvPr id="5" name="Textfeld 4">
            <a:extLst>
              <a:ext uri="{FF2B5EF4-FFF2-40B4-BE49-F238E27FC236}">
                <a16:creationId xmlns:a16="http://schemas.microsoft.com/office/drawing/2014/main" id="{1F0D0358-B0F7-E742-A6EA-E4F0EC0A8045}"/>
              </a:ext>
            </a:extLst>
          </p:cNvPr>
          <p:cNvSpPr txBox="1"/>
          <p:nvPr/>
        </p:nvSpPr>
        <p:spPr>
          <a:xfrm>
            <a:off x="8196264" y="1892855"/>
            <a:ext cx="1200150" cy="369332"/>
          </a:xfrm>
          <a:prstGeom prst="rect">
            <a:avLst/>
          </a:prstGeom>
          <a:noFill/>
        </p:spPr>
        <p:txBody>
          <a:bodyPr wrap="square" rtlCol="0">
            <a:spAutoFit/>
          </a:bodyPr>
          <a:lstStyle/>
          <a:p>
            <a:r>
              <a:rPr lang="de-DE" dirty="0"/>
              <a:t>Oboe</a:t>
            </a:r>
          </a:p>
        </p:txBody>
      </p:sp>
      <p:grpSp>
        <p:nvGrpSpPr>
          <p:cNvPr id="10" name="Gruppieren 9">
            <a:extLst>
              <a:ext uri="{FF2B5EF4-FFF2-40B4-BE49-F238E27FC236}">
                <a16:creationId xmlns:a16="http://schemas.microsoft.com/office/drawing/2014/main" id="{8BCEDAA3-67E0-5446-AC52-E71C879CD935}"/>
              </a:ext>
            </a:extLst>
          </p:cNvPr>
          <p:cNvGrpSpPr/>
          <p:nvPr/>
        </p:nvGrpSpPr>
        <p:grpSpPr>
          <a:xfrm>
            <a:off x="1363975" y="4448783"/>
            <a:ext cx="2381456" cy="1430082"/>
            <a:chOff x="138589" y="4470657"/>
            <a:chExt cx="2600325" cy="1430082"/>
          </a:xfrm>
        </p:grpSpPr>
        <p:sp>
          <p:nvSpPr>
            <p:cNvPr id="6" name="Rechteck 5">
              <a:extLst>
                <a:ext uri="{FF2B5EF4-FFF2-40B4-BE49-F238E27FC236}">
                  <a16:creationId xmlns:a16="http://schemas.microsoft.com/office/drawing/2014/main" id="{393EE3F2-0117-E747-9983-A62922884F0D}"/>
                </a:ext>
              </a:extLst>
            </p:cNvPr>
            <p:cNvSpPr/>
            <p:nvPr/>
          </p:nvSpPr>
          <p:spPr>
            <a:xfrm>
              <a:off x="1441465" y="4470657"/>
              <a:ext cx="1285875" cy="601406"/>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Ob</a:t>
              </a:r>
            </a:p>
          </p:txBody>
        </p:sp>
        <p:sp>
          <p:nvSpPr>
            <p:cNvPr id="8" name="Rechteck 7">
              <a:extLst>
                <a:ext uri="{FF2B5EF4-FFF2-40B4-BE49-F238E27FC236}">
                  <a16:creationId xmlns:a16="http://schemas.microsoft.com/office/drawing/2014/main" id="{B7B9B36F-12DE-F641-B102-E42E878F5721}"/>
                </a:ext>
              </a:extLst>
            </p:cNvPr>
            <p:cNvSpPr/>
            <p:nvPr/>
          </p:nvSpPr>
          <p:spPr>
            <a:xfrm>
              <a:off x="151448" y="4471987"/>
              <a:ext cx="1285875" cy="600075"/>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Qu</a:t>
              </a:r>
              <a:endParaRPr lang="de-DE" dirty="0"/>
            </a:p>
          </p:txBody>
        </p:sp>
        <p:sp>
          <p:nvSpPr>
            <p:cNvPr id="7" name="Rechteck 6">
              <a:extLst>
                <a:ext uri="{FF2B5EF4-FFF2-40B4-BE49-F238E27FC236}">
                  <a16:creationId xmlns:a16="http://schemas.microsoft.com/office/drawing/2014/main" id="{A182AFF8-C807-E74C-B8F0-156C2D9D1EDC}"/>
                </a:ext>
              </a:extLst>
            </p:cNvPr>
            <p:cNvSpPr/>
            <p:nvPr/>
          </p:nvSpPr>
          <p:spPr>
            <a:xfrm>
              <a:off x="138589" y="5072063"/>
              <a:ext cx="2600325" cy="82867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Orchester</a:t>
              </a:r>
            </a:p>
          </p:txBody>
        </p:sp>
      </p:grpSp>
      <p:pic>
        <p:nvPicPr>
          <p:cNvPr id="9" name="GriegMorgenstimmung" descr="GriegMorgenstimmung">
            <a:hlinkClick r:id="" action="ppaction://media"/>
            <a:extLst>
              <a:ext uri="{FF2B5EF4-FFF2-40B4-BE49-F238E27FC236}">
                <a16:creationId xmlns:a16="http://schemas.microsoft.com/office/drawing/2014/main" id="{701A8C5E-6238-CD44-B94B-9C49ACD4D1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323" y="3207555"/>
            <a:ext cx="410668" cy="410668"/>
          </a:xfrm>
          <a:prstGeom prst="rect">
            <a:avLst/>
          </a:prstGeom>
        </p:spPr>
      </p:pic>
      <p:grpSp>
        <p:nvGrpSpPr>
          <p:cNvPr id="18" name="Gruppieren 17">
            <a:extLst>
              <a:ext uri="{FF2B5EF4-FFF2-40B4-BE49-F238E27FC236}">
                <a16:creationId xmlns:a16="http://schemas.microsoft.com/office/drawing/2014/main" id="{BFD7DCF3-DB1A-7F41-B3FC-32622DB8BD58}"/>
              </a:ext>
            </a:extLst>
          </p:cNvPr>
          <p:cNvGrpSpPr/>
          <p:nvPr/>
        </p:nvGrpSpPr>
        <p:grpSpPr>
          <a:xfrm>
            <a:off x="3719844" y="4025386"/>
            <a:ext cx="2370856" cy="1846634"/>
            <a:chOff x="138589" y="4054105"/>
            <a:chExt cx="2600325" cy="1846634"/>
          </a:xfrm>
        </p:grpSpPr>
        <p:sp>
          <p:nvSpPr>
            <p:cNvPr id="19" name="Rechteck 18">
              <a:extLst>
                <a:ext uri="{FF2B5EF4-FFF2-40B4-BE49-F238E27FC236}">
                  <a16:creationId xmlns:a16="http://schemas.microsoft.com/office/drawing/2014/main" id="{B9F98A4C-0F55-254A-9969-4EE91992E756}"/>
                </a:ext>
              </a:extLst>
            </p:cNvPr>
            <p:cNvSpPr/>
            <p:nvPr/>
          </p:nvSpPr>
          <p:spPr>
            <a:xfrm>
              <a:off x="1441464" y="4054106"/>
              <a:ext cx="1285876" cy="101795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Ob</a:t>
              </a:r>
            </a:p>
          </p:txBody>
        </p:sp>
        <p:sp>
          <p:nvSpPr>
            <p:cNvPr id="20" name="Rechteck 19">
              <a:extLst>
                <a:ext uri="{FF2B5EF4-FFF2-40B4-BE49-F238E27FC236}">
                  <a16:creationId xmlns:a16="http://schemas.microsoft.com/office/drawing/2014/main" id="{4211996B-EEA0-0E4D-A491-C76FCBC8AC65}"/>
                </a:ext>
              </a:extLst>
            </p:cNvPr>
            <p:cNvSpPr/>
            <p:nvPr/>
          </p:nvSpPr>
          <p:spPr>
            <a:xfrm>
              <a:off x="151448" y="4054105"/>
              <a:ext cx="1285876" cy="1017957"/>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Qu</a:t>
              </a:r>
              <a:endParaRPr lang="de-DE" dirty="0"/>
            </a:p>
          </p:txBody>
        </p:sp>
        <p:sp>
          <p:nvSpPr>
            <p:cNvPr id="21" name="Rechteck 20">
              <a:extLst>
                <a:ext uri="{FF2B5EF4-FFF2-40B4-BE49-F238E27FC236}">
                  <a16:creationId xmlns:a16="http://schemas.microsoft.com/office/drawing/2014/main" id="{219C4732-E214-1E44-875D-1BA6623C2D8E}"/>
                </a:ext>
              </a:extLst>
            </p:cNvPr>
            <p:cNvSpPr/>
            <p:nvPr/>
          </p:nvSpPr>
          <p:spPr>
            <a:xfrm>
              <a:off x="138589" y="5072063"/>
              <a:ext cx="2600325" cy="82867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Orchester</a:t>
              </a:r>
            </a:p>
          </p:txBody>
        </p:sp>
      </p:grpSp>
      <p:grpSp>
        <p:nvGrpSpPr>
          <p:cNvPr id="26" name="Gruppieren 25">
            <a:extLst>
              <a:ext uri="{FF2B5EF4-FFF2-40B4-BE49-F238E27FC236}">
                <a16:creationId xmlns:a16="http://schemas.microsoft.com/office/drawing/2014/main" id="{60A2AA6F-E1BB-FB41-8E6E-8B0DF529D92D}"/>
              </a:ext>
            </a:extLst>
          </p:cNvPr>
          <p:cNvGrpSpPr/>
          <p:nvPr/>
        </p:nvGrpSpPr>
        <p:grpSpPr>
          <a:xfrm>
            <a:off x="6067550" y="3644450"/>
            <a:ext cx="2364373" cy="2224146"/>
            <a:chOff x="5333933" y="3676592"/>
            <a:chExt cx="2545586" cy="2224146"/>
          </a:xfrm>
        </p:grpSpPr>
        <p:sp>
          <p:nvSpPr>
            <p:cNvPr id="27" name="Rechteck 26">
              <a:extLst>
                <a:ext uri="{FF2B5EF4-FFF2-40B4-BE49-F238E27FC236}">
                  <a16:creationId xmlns:a16="http://schemas.microsoft.com/office/drawing/2014/main" id="{C002CC17-72C5-744B-8B4C-BB50F313FB8F}"/>
                </a:ext>
              </a:extLst>
            </p:cNvPr>
            <p:cNvSpPr/>
            <p:nvPr/>
          </p:nvSpPr>
          <p:spPr>
            <a:xfrm>
              <a:off x="5333933" y="5072062"/>
              <a:ext cx="2545585" cy="82867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Orchester</a:t>
              </a:r>
            </a:p>
          </p:txBody>
        </p:sp>
        <p:sp>
          <p:nvSpPr>
            <p:cNvPr id="28" name="Rechteck 27">
              <a:extLst>
                <a:ext uri="{FF2B5EF4-FFF2-40B4-BE49-F238E27FC236}">
                  <a16:creationId xmlns:a16="http://schemas.microsoft.com/office/drawing/2014/main" id="{A5AB2794-1DF1-A84C-A025-C2361AEB4C03}"/>
                </a:ext>
              </a:extLst>
            </p:cNvPr>
            <p:cNvSpPr/>
            <p:nvPr/>
          </p:nvSpPr>
          <p:spPr>
            <a:xfrm>
              <a:off x="6613553" y="3676592"/>
              <a:ext cx="628558" cy="1394142"/>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Qu</a:t>
              </a:r>
              <a:endParaRPr lang="de-DE" dirty="0"/>
            </a:p>
          </p:txBody>
        </p:sp>
        <p:sp>
          <p:nvSpPr>
            <p:cNvPr id="29" name="Rechteck 28">
              <a:extLst>
                <a:ext uri="{FF2B5EF4-FFF2-40B4-BE49-F238E27FC236}">
                  <a16:creationId xmlns:a16="http://schemas.microsoft.com/office/drawing/2014/main" id="{FC9D4280-FE27-D743-8A7A-6A690BF0CB46}"/>
                </a:ext>
              </a:extLst>
            </p:cNvPr>
            <p:cNvSpPr/>
            <p:nvPr/>
          </p:nvSpPr>
          <p:spPr>
            <a:xfrm>
              <a:off x="7250961" y="3676592"/>
              <a:ext cx="628558" cy="139546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Ob</a:t>
              </a:r>
            </a:p>
          </p:txBody>
        </p:sp>
        <p:sp>
          <p:nvSpPr>
            <p:cNvPr id="30" name="Rechteck 29">
              <a:extLst>
                <a:ext uri="{FF2B5EF4-FFF2-40B4-BE49-F238E27FC236}">
                  <a16:creationId xmlns:a16="http://schemas.microsoft.com/office/drawing/2014/main" id="{C6DBA8EC-850D-0142-BFF0-EE9976B31B93}"/>
                </a:ext>
              </a:extLst>
            </p:cNvPr>
            <p:cNvSpPr/>
            <p:nvPr/>
          </p:nvSpPr>
          <p:spPr>
            <a:xfrm>
              <a:off x="5345509" y="3677914"/>
              <a:ext cx="628558" cy="139281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Qu</a:t>
              </a:r>
              <a:endParaRPr lang="de-DE" dirty="0"/>
            </a:p>
          </p:txBody>
        </p:sp>
        <p:sp>
          <p:nvSpPr>
            <p:cNvPr id="31" name="Rechteck 30">
              <a:extLst>
                <a:ext uri="{FF2B5EF4-FFF2-40B4-BE49-F238E27FC236}">
                  <a16:creationId xmlns:a16="http://schemas.microsoft.com/office/drawing/2014/main" id="{9093901D-4205-234E-B6CE-2E0BC40C464E}"/>
                </a:ext>
              </a:extLst>
            </p:cNvPr>
            <p:cNvSpPr/>
            <p:nvPr/>
          </p:nvSpPr>
          <p:spPr>
            <a:xfrm>
              <a:off x="5982918" y="3677914"/>
              <a:ext cx="628558" cy="1394143"/>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Ob</a:t>
              </a:r>
            </a:p>
          </p:txBody>
        </p:sp>
      </p:grpSp>
      <p:sp>
        <p:nvSpPr>
          <p:cNvPr id="33" name="Rechteck 32">
            <a:extLst>
              <a:ext uri="{FF2B5EF4-FFF2-40B4-BE49-F238E27FC236}">
                <a16:creationId xmlns:a16="http://schemas.microsoft.com/office/drawing/2014/main" id="{568AE262-3B4E-7E47-BF7D-89757ABD308A}"/>
              </a:ext>
            </a:extLst>
          </p:cNvPr>
          <p:cNvSpPr/>
          <p:nvPr/>
        </p:nvSpPr>
        <p:spPr>
          <a:xfrm>
            <a:off x="8430077" y="3618223"/>
            <a:ext cx="2370856" cy="226064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Orchester</a:t>
            </a:r>
          </a:p>
        </p:txBody>
      </p:sp>
    </p:spTree>
    <p:extLst>
      <p:ext uri="{BB962C8B-B14F-4D97-AF65-F5344CB8AC3E}">
        <p14:creationId xmlns:p14="http://schemas.microsoft.com/office/powerpoint/2010/main" val="130833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46491"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9"/>
                </p:tgtEl>
              </p:cMediaNode>
            </p:audio>
          </p:childTnLst>
        </p:cTn>
      </p:par>
    </p:tnLst>
    <p:bldLst>
      <p:bldP spid="2" grpId="0"/>
      <p:bldP spid="5"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331426-88E0-B14C-A4B4-EC58BB5971DA}"/>
              </a:ext>
            </a:extLst>
          </p:cNvPr>
          <p:cNvPicPr/>
          <p:nvPr/>
        </p:nvPicPr>
        <p:blipFill rotWithShape="1">
          <a:blip r:embed="rId5" cstate="print">
            <a:extLst>
              <a:ext uri="{28A0092B-C50C-407E-A947-70E740481C1C}">
                <a14:useLocalDpi xmlns:a14="http://schemas.microsoft.com/office/drawing/2010/main" val="0"/>
              </a:ext>
            </a:extLst>
          </a:blip>
          <a:srcRect r="54152"/>
          <a:stretch/>
        </p:blipFill>
        <p:spPr bwMode="auto">
          <a:xfrm rot="5400000">
            <a:off x="4464841" y="-2364578"/>
            <a:ext cx="3143251" cy="9415461"/>
          </a:xfrm>
          <a:prstGeom prst="rect">
            <a:avLst/>
          </a:prstGeom>
          <a:ln>
            <a:noFill/>
          </a:ln>
          <a:extLst>
            <a:ext uri="{53640926-AAD7-44D8-BBD7-CCE9431645EC}">
              <a14:shadowObscured xmlns:a14="http://schemas.microsoft.com/office/drawing/2010/main"/>
            </a:ext>
          </a:extLst>
        </p:spPr>
      </p:pic>
      <p:pic>
        <p:nvPicPr>
          <p:cNvPr id="4" name="Grafik 3">
            <a:extLst>
              <a:ext uri="{FF2B5EF4-FFF2-40B4-BE49-F238E27FC236}">
                <a16:creationId xmlns:a16="http://schemas.microsoft.com/office/drawing/2014/main" id="{2FF9119D-8D0F-5E42-9473-675DC42924DA}"/>
              </a:ext>
            </a:extLst>
          </p:cNvPr>
          <p:cNvPicPr/>
          <p:nvPr/>
        </p:nvPicPr>
        <p:blipFill rotWithShape="1">
          <a:blip r:embed="rId5" cstate="print">
            <a:extLst>
              <a:ext uri="{28A0092B-C50C-407E-A947-70E740481C1C}">
                <a14:useLocalDpi xmlns:a14="http://schemas.microsoft.com/office/drawing/2010/main" val="0"/>
              </a:ext>
            </a:extLst>
          </a:blip>
          <a:srcRect l="59555"/>
          <a:stretch/>
        </p:blipFill>
        <p:spPr bwMode="auto">
          <a:xfrm rot="5400000">
            <a:off x="4650583" y="592933"/>
            <a:ext cx="2771772" cy="9415462"/>
          </a:xfrm>
          <a:prstGeom prst="rect">
            <a:avLst/>
          </a:prstGeom>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0FFCCD91-0AF0-6244-9231-C02D06C134E9}"/>
              </a:ext>
            </a:extLst>
          </p:cNvPr>
          <p:cNvSpPr txBox="1"/>
          <p:nvPr/>
        </p:nvSpPr>
        <p:spPr>
          <a:xfrm>
            <a:off x="4352924" y="365404"/>
            <a:ext cx="3943351" cy="369332"/>
          </a:xfrm>
          <a:prstGeom prst="rect">
            <a:avLst/>
          </a:prstGeom>
          <a:noFill/>
        </p:spPr>
        <p:txBody>
          <a:bodyPr wrap="square" rtlCol="0">
            <a:spAutoFit/>
          </a:bodyPr>
          <a:lstStyle/>
          <a:p>
            <a:pPr algn="ctr"/>
            <a:r>
              <a:rPr lang="de-DE" u="sng" dirty="0"/>
              <a:t>Welches Instrument spielt wann?</a:t>
            </a:r>
          </a:p>
        </p:txBody>
      </p:sp>
      <p:sp>
        <p:nvSpPr>
          <p:cNvPr id="6" name="Textfeld 5">
            <a:extLst>
              <a:ext uri="{FF2B5EF4-FFF2-40B4-BE49-F238E27FC236}">
                <a16:creationId xmlns:a16="http://schemas.microsoft.com/office/drawing/2014/main" id="{4A7DB1CB-FF34-CF41-B480-A0BA99F7AC16}"/>
              </a:ext>
            </a:extLst>
          </p:cNvPr>
          <p:cNvSpPr txBox="1"/>
          <p:nvPr/>
        </p:nvSpPr>
        <p:spPr>
          <a:xfrm>
            <a:off x="2014539" y="1042988"/>
            <a:ext cx="1128712" cy="369332"/>
          </a:xfrm>
          <a:prstGeom prst="rect">
            <a:avLst/>
          </a:prstGeom>
          <a:noFill/>
        </p:spPr>
        <p:txBody>
          <a:bodyPr wrap="square" rtlCol="0">
            <a:spAutoFit/>
          </a:bodyPr>
          <a:lstStyle/>
          <a:p>
            <a:r>
              <a:rPr lang="de-DE" dirty="0"/>
              <a:t>Querflöte</a:t>
            </a:r>
          </a:p>
        </p:txBody>
      </p:sp>
      <p:sp>
        <p:nvSpPr>
          <p:cNvPr id="7" name="Textfeld 6">
            <a:extLst>
              <a:ext uri="{FF2B5EF4-FFF2-40B4-BE49-F238E27FC236}">
                <a16:creationId xmlns:a16="http://schemas.microsoft.com/office/drawing/2014/main" id="{23EC2764-4C42-6944-9D2E-125ADB5CBE6F}"/>
              </a:ext>
            </a:extLst>
          </p:cNvPr>
          <p:cNvSpPr txBox="1"/>
          <p:nvPr/>
        </p:nvSpPr>
        <p:spPr>
          <a:xfrm>
            <a:off x="8799915" y="1042988"/>
            <a:ext cx="721519" cy="369332"/>
          </a:xfrm>
          <a:prstGeom prst="rect">
            <a:avLst/>
          </a:prstGeom>
          <a:noFill/>
        </p:spPr>
        <p:txBody>
          <a:bodyPr wrap="square" rtlCol="0">
            <a:spAutoFit/>
          </a:bodyPr>
          <a:lstStyle/>
          <a:p>
            <a:r>
              <a:rPr lang="de-DE" dirty="0"/>
              <a:t>Oboe</a:t>
            </a:r>
          </a:p>
        </p:txBody>
      </p:sp>
      <p:sp>
        <p:nvSpPr>
          <p:cNvPr id="9" name="Textfeld 8">
            <a:extLst>
              <a:ext uri="{FF2B5EF4-FFF2-40B4-BE49-F238E27FC236}">
                <a16:creationId xmlns:a16="http://schemas.microsoft.com/office/drawing/2014/main" id="{5079F9A6-82E5-C941-90A5-CA98C6ABE934}"/>
              </a:ext>
            </a:extLst>
          </p:cNvPr>
          <p:cNvSpPr txBox="1"/>
          <p:nvPr/>
        </p:nvSpPr>
        <p:spPr>
          <a:xfrm>
            <a:off x="6553203" y="1014408"/>
            <a:ext cx="1128712" cy="369332"/>
          </a:xfrm>
          <a:prstGeom prst="rect">
            <a:avLst/>
          </a:prstGeom>
          <a:noFill/>
        </p:spPr>
        <p:txBody>
          <a:bodyPr wrap="square" rtlCol="0">
            <a:spAutoFit/>
          </a:bodyPr>
          <a:lstStyle/>
          <a:p>
            <a:r>
              <a:rPr lang="de-DE" dirty="0"/>
              <a:t>Querflöte</a:t>
            </a:r>
          </a:p>
        </p:txBody>
      </p:sp>
      <p:sp>
        <p:nvSpPr>
          <p:cNvPr id="10" name="Textfeld 9">
            <a:extLst>
              <a:ext uri="{FF2B5EF4-FFF2-40B4-BE49-F238E27FC236}">
                <a16:creationId xmlns:a16="http://schemas.microsoft.com/office/drawing/2014/main" id="{F6A0B4A5-E2A1-444E-855C-5FF69226F6B6}"/>
              </a:ext>
            </a:extLst>
          </p:cNvPr>
          <p:cNvSpPr txBox="1"/>
          <p:nvPr/>
        </p:nvSpPr>
        <p:spPr>
          <a:xfrm>
            <a:off x="4352924" y="1042988"/>
            <a:ext cx="721519" cy="369332"/>
          </a:xfrm>
          <a:prstGeom prst="rect">
            <a:avLst/>
          </a:prstGeom>
          <a:noFill/>
        </p:spPr>
        <p:txBody>
          <a:bodyPr wrap="square" rtlCol="0">
            <a:spAutoFit/>
          </a:bodyPr>
          <a:lstStyle/>
          <a:p>
            <a:r>
              <a:rPr lang="de-DE" dirty="0"/>
              <a:t>Oboe</a:t>
            </a:r>
          </a:p>
        </p:txBody>
      </p:sp>
      <p:sp>
        <p:nvSpPr>
          <p:cNvPr id="11" name="Textfeld 10">
            <a:extLst>
              <a:ext uri="{FF2B5EF4-FFF2-40B4-BE49-F238E27FC236}">
                <a16:creationId xmlns:a16="http://schemas.microsoft.com/office/drawing/2014/main" id="{23778ECE-2C7E-284A-8485-3E8875141593}"/>
              </a:ext>
            </a:extLst>
          </p:cNvPr>
          <p:cNvSpPr txBox="1"/>
          <p:nvPr/>
        </p:nvSpPr>
        <p:spPr>
          <a:xfrm>
            <a:off x="3990378" y="4001573"/>
            <a:ext cx="563171" cy="369332"/>
          </a:xfrm>
          <a:prstGeom prst="rect">
            <a:avLst/>
          </a:prstGeom>
          <a:noFill/>
        </p:spPr>
        <p:txBody>
          <a:bodyPr wrap="square" rtlCol="0">
            <a:spAutoFit/>
          </a:bodyPr>
          <a:lstStyle/>
          <a:p>
            <a:r>
              <a:rPr lang="de-DE" dirty="0" err="1"/>
              <a:t>Qu</a:t>
            </a:r>
            <a:endParaRPr lang="de-DE" dirty="0"/>
          </a:p>
        </p:txBody>
      </p:sp>
      <p:sp>
        <p:nvSpPr>
          <p:cNvPr id="12" name="Textfeld 11">
            <a:extLst>
              <a:ext uri="{FF2B5EF4-FFF2-40B4-BE49-F238E27FC236}">
                <a16:creationId xmlns:a16="http://schemas.microsoft.com/office/drawing/2014/main" id="{0CA1D030-EEC3-0342-8CD6-4E85B648A498}"/>
              </a:ext>
            </a:extLst>
          </p:cNvPr>
          <p:cNvSpPr txBox="1"/>
          <p:nvPr/>
        </p:nvSpPr>
        <p:spPr>
          <a:xfrm>
            <a:off x="5074443" y="4065868"/>
            <a:ext cx="485772" cy="369332"/>
          </a:xfrm>
          <a:prstGeom prst="rect">
            <a:avLst/>
          </a:prstGeom>
          <a:noFill/>
        </p:spPr>
        <p:txBody>
          <a:bodyPr wrap="square" rtlCol="0">
            <a:spAutoFit/>
          </a:bodyPr>
          <a:lstStyle/>
          <a:p>
            <a:r>
              <a:rPr lang="de-DE" dirty="0"/>
              <a:t>Ob</a:t>
            </a:r>
          </a:p>
        </p:txBody>
      </p:sp>
      <p:sp>
        <p:nvSpPr>
          <p:cNvPr id="13" name="Textfeld 12">
            <a:extLst>
              <a:ext uri="{FF2B5EF4-FFF2-40B4-BE49-F238E27FC236}">
                <a16:creationId xmlns:a16="http://schemas.microsoft.com/office/drawing/2014/main" id="{299E018F-B930-6745-A088-2A941E1B103A}"/>
              </a:ext>
            </a:extLst>
          </p:cNvPr>
          <p:cNvSpPr txBox="1"/>
          <p:nvPr/>
        </p:nvSpPr>
        <p:spPr>
          <a:xfrm>
            <a:off x="1732953" y="4015864"/>
            <a:ext cx="563171" cy="369332"/>
          </a:xfrm>
          <a:prstGeom prst="rect">
            <a:avLst/>
          </a:prstGeom>
          <a:noFill/>
        </p:spPr>
        <p:txBody>
          <a:bodyPr wrap="square" rtlCol="0">
            <a:spAutoFit/>
          </a:bodyPr>
          <a:lstStyle/>
          <a:p>
            <a:r>
              <a:rPr lang="de-DE" dirty="0" err="1"/>
              <a:t>Qu</a:t>
            </a:r>
            <a:endParaRPr lang="de-DE" dirty="0"/>
          </a:p>
        </p:txBody>
      </p:sp>
      <p:sp>
        <p:nvSpPr>
          <p:cNvPr id="15" name="Textfeld 14">
            <a:extLst>
              <a:ext uri="{FF2B5EF4-FFF2-40B4-BE49-F238E27FC236}">
                <a16:creationId xmlns:a16="http://schemas.microsoft.com/office/drawing/2014/main" id="{3A0BD47E-9114-1941-B6EF-CE95A1D2FCB1}"/>
              </a:ext>
            </a:extLst>
          </p:cNvPr>
          <p:cNvSpPr txBox="1"/>
          <p:nvPr/>
        </p:nvSpPr>
        <p:spPr>
          <a:xfrm>
            <a:off x="2900365" y="4018010"/>
            <a:ext cx="485772" cy="369332"/>
          </a:xfrm>
          <a:prstGeom prst="rect">
            <a:avLst/>
          </a:prstGeom>
          <a:noFill/>
        </p:spPr>
        <p:txBody>
          <a:bodyPr wrap="square" rtlCol="0">
            <a:spAutoFit/>
          </a:bodyPr>
          <a:lstStyle/>
          <a:p>
            <a:r>
              <a:rPr lang="de-DE" dirty="0"/>
              <a:t>Ob</a:t>
            </a:r>
          </a:p>
        </p:txBody>
      </p:sp>
      <p:sp>
        <p:nvSpPr>
          <p:cNvPr id="16" name="Textfeld 15">
            <a:extLst>
              <a:ext uri="{FF2B5EF4-FFF2-40B4-BE49-F238E27FC236}">
                <a16:creationId xmlns:a16="http://schemas.microsoft.com/office/drawing/2014/main" id="{323EBF14-EBDE-6249-A1CC-678FC37CFD74}"/>
              </a:ext>
            </a:extLst>
          </p:cNvPr>
          <p:cNvSpPr txBox="1"/>
          <p:nvPr/>
        </p:nvSpPr>
        <p:spPr>
          <a:xfrm>
            <a:off x="7409264" y="4065868"/>
            <a:ext cx="1100137" cy="369332"/>
          </a:xfrm>
          <a:prstGeom prst="rect">
            <a:avLst/>
          </a:prstGeom>
          <a:noFill/>
        </p:spPr>
        <p:txBody>
          <a:bodyPr wrap="square" rtlCol="0">
            <a:spAutoFit/>
          </a:bodyPr>
          <a:lstStyle/>
          <a:p>
            <a:r>
              <a:rPr lang="de-DE" dirty="0"/>
              <a:t>Orchester</a:t>
            </a:r>
          </a:p>
        </p:txBody>
      </p:sp>
      <p:pic>
        <p:nvPicPr>
          <p:cNvPr id="14" name="GriegMorgenstimmung" descr="GriegMorgenstimmung">
            <a:hlinkClick r:id="" action="ppaction://media"/>
            <a:extLst>
              <a:ext uri="{FF2B5EF4-FFF2-40B4-BE49-F238E27FC236}">
                <a16:creationId xmlns:a16="http://schemas.microsoft.com/office/drawing/2014/main" id="{C5AD09A7-238B-2E4B-B752-E20DD04DF7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0473" y="324068"/>
            <a:ext cx="410668" cy="410668"/>
          </a:xfrm>
          <a:prstGeom prst="rect">
            <a:avLst/>
          </a:prstGeom>
        </p:spPr>
      </p:pic>
    </p:spTree>
    <p:extLst>
      <p:ext uri="{BB962C8B-B14F-4D97-AF65-F5344CB8AC3E}">
        <p14:creationId xmlns:p14="http://schemas.microsoft.com/office/powerpoint/2010/main" val="6981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6491"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9" grpId="0"/>
      <p:bldP spid="10" grpId="0"/>
      <p:bldP spid="11" grpId="0"/>
      <p:bldP spid="12" grpId="0"/>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Grafik 5" descr="Wissenswertes rund um das Holzblasinstrument Saxophon!">
            <a:extLst>
              <a:ext uri="{FF2B5EF4-FFF2-40B4-BE49-F238E27FC236}">
                <a16:creationId xmlns:a16="http://schemas.microsoft.com/office/drawing/2014/main" id="{EEA4D15D-C7F0-8144-B469-8C19B3017EF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33510" y="2222183"/>
            <a:ext cx="2215515" cy="3328035"/>
          </a:xfrm>
          <a:prstGeom prst="rect">
            <a:avLst/>
          </a:prstGeom>
          <a:noFill/>
          <a:ln>
            <a:noFill/>
          </a:ln>
        </p:spPr>
      </p:pic>
      <p:pic>
        <p:nvPicPr>
          <p:cNvPr id="5" name="Grafik 4" descr="Schreiber S16 Fagott Student-Modell - Music Station">
            <a:extLst>
              <a:ext uri="{FF2B5EF4-FFF2-40B4-BE49-F238E27FC236}">
                <a16:creationId xmlns:a16="http://schemas.microsoft.com/office/drawing/2014/main" id="{CB527000-1B35-4C44-BCF4-07E32D8D86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92550" y="2346484"/>
            <a:ext cx="4406900" cy="3309620"/>
          </a:xfrm>
          <a:prstGeom prst="rect">
            <a:avLst/>
          </a:prstGeom>
          <a:noFill/>
          <a:ln>
            <a:noFill/>
          </a:ln>
        </p:spPr>
      </p:pic>
      <p:sp>
        <p:nvSpPr>
          <p:cNvPr id="2" name="Titel 1">
            <a:extLst>
              <a:ext uri="{FF2B5EF4-FFF2-40B4-BE49-F238E27FC236}">
                <a16:creationId xmlns:a16="http://schemas.microsoft.com/office/drawing/2014/main" id="{ABFDED4F-E1D0-E94E-9021-4DDDEE889660}"/>
              </a:ext>
            </a:extLst>
          </p:cNvPr>
          <p:cNvSpPr>
            <a:spLocks noGrp="1"/>
          </p:cNvSpPr>
          <p:nvPr>
            <p:ph type="title"/>
          </p:nvPr>
        </p:nvSpPr>
        <p:spPr/>
        <p:txBody>
          <a:bodyPr/>
          <a:lstStyle/>
          <a:p>
            <a:pPr algn="ctr"/>
            <a:r>
              <a:rPr lang="de-DE" dirty="0"/>
              <a:t>Exkurs: Holzblasinstrumente</a:t>
            </a:r>
          </a:p>
        </p:txBody>
      </p:sp>
      <p:sp>
        <p:nvSpPr>
          <p:cNvPr id="3" name="Inhaltsplatzhalter 2">
            <a:extLst>
              <a:ext uri="{FF2B5EF4-FFF2-40B4-BE49-F238E27FC236}">
                <a16:creationId xmlns:a16="http://schemas.microsoft.com/office/drawing/2014/main" id="{9D178B25-9F74-EE45-8A4F-D7B9E3B7876E}"/>
              </a:ext>
            </a:extLst>
          </p:cNvPr>
          <p:cNvSpPr>
            <a:spLocks noGrp="1"/>
          </p:cNvSpPr>
          <p:nvPr>
            <p:ph idx="1"/>
          </p:nvPr>
        </p:nvSpPr>
        <p:spPr>
          <a:xfrm>
            <a:off x="838200" y="1423035"/>
            <a:ext cx="10515600" cy="5185093"/>
          </a:xfrm>
        </p:spPr>
        <p:txBody>
          <a:bodyPr>
            <a:normAutofit lnSpcReduction="10000"/>
          </a:bodyPr>
          <a:lstStyle/>
          <a:p>
            <a:r>
              <a:rPr lang="de-DE" dirty="0"/>
              <a:t>Die Querflöte und die Oboe zählen zu den Holzblasinstrumenten. </a:t>
            </a:r>
          </a:p>
          <a:p>
            <a:r>
              <a:rPr lang="de-DE" dirty="0"/>
              <a:t>Außerdem gehören dazu:</a:t>
            </a:r>
          </a:p>
          <a:p>
            <a:endParaRPr lang="de-DE" dirty="0"/>
          </a:p>
          <a:p>
            <a:endParaRPr lang="de-DE" dirty="0"/>
          </a:p>
          <a:p>
            <a:endParaRPr lang="de-DE" dirty="0"/>
          </a:p>
          <a:p>
            <a:endParaRPr lang="de-DE" dirty="0"/>
          </a:p>
          <a:p>
            <a:endParaRPr lang="de-DE" dirty="0"/>
          </a:p>
          <a:p>
            <a:endParaRPr lang="de-DE" dirty="0"/>
          </a:p>
          <a:p>
            <a:pPr marL="0" indent="0">
              <a:buNone/>
            </a:pPr>
            <a:r>
              <a:rPr lang="de-DE" dirty="0"/>
              <a:t>Klarinette				Fagott				Saxophon</a:t>
            </a:r>
          </a:p>
          <a:p>
            <a:r>
              <a:rPr lang="de-DE" dirty="0"/>
              <a:t>Bei den Holzbläsern entsteht der Ton eigentlich durch die Schwingung eines Rohrblatts, Ausnahme: Querflöte</a:t>
            </a:r>
          </a:p>
          <a:p>
            <a:pPr marL="0" indent="0">
              <a:buNone/>
            </a:pPr>
            <a:endParaRPr lang="de-DE" dirty="0"/>
          </a:p>
        </p:txBody>
      </p:sp>
      <p:pic>
        <p:nvPicPr>
          <p:cNvPr id="4" name="Grafik 3" descr="Classic Cantabile CLK-45 B-Klarinette">
            <a:extLst>
              <a:ext uri="{FF2B5EF4-FFF2-40B4-BE49-F238E27FC236}">
                <a16:creationId xmlns:a16="http://schemas.microsoft.com/office/drawing/2014/main" id="{1E6EB7C8-BDAE-DD47-84CE-97BE87303DA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86205" y="2651760"/>
            <a:ext cx="2506345" cy="2468880"/>
          </a:xfrm>
          <a:prstGeom prst="rect">
            <a:avLst/>
          </a:prstGeom>
          <a:noFill/>
          <a:ln>
            <a:noFill/>
          </a:ln>
        </p:spPr>
      </p:pic>
    </p:spTree>
    <p:extLst>
      <p:ext uri="{BB962C8B-B14F-4D97-AF65-F5344CB8AC3E}">
        <p14:creationId xmlns:p14="http://schemas.microsoft.com/office/powerpoint/2010/main" val="40708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alpha val="60000"/>
          </a:srgbClr>
        </a:solidFill>
        <a:effectLst/>
      </p:bgPr>
    </p:bg>
    <p:spTree>
      <p:nvGrpSpPr>
        <p:cNvPr id="1" name=""/>
        <p:cNvGrpSpPr/>
        <p:nvPr/>
      </p:nvGrpSpPr>
      <p:grpSpPr>
        <a:xfrm>
          <a:off x="0" y="0"/>
          <a:ext cx="0" cy="0"/>
          <a:chOff x="0" y="0"/>
          <a:chExt cx="0" cy="0"/>
        </a:xfrm>
      </p:grpSpPr>
      <p:pic>
        <p:nvPicPr>
          <p:cNvPr id="3" name="Grafik 2" descr="Nussknacker König rot 1m - von Seiffener Volkskunst">
            <a:extLst>
              <a:ext uri="{FF2B5EF4-FFF2-40B4-BE49-F238E27FC236}">
                <a16:creationId xmlns:a16="http://schemas.microsoft.com/office/drawing/2014/main" id="{0979107D-FB96-CC4B-872A-8323CDE17A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2950" y="814388"/>
            <a:ext cx="4657725" cy="4325183"/>
          </a:xfrm>
          <a:prstGeom prst="rect">
            <a:avLst/>
          </a:prstGeom>
          <a:noFill/>
          <a:ln>
            <a:noFill/>
          </a:ln>
        </p:spPr>
      </p:pic>
      <p:pic>
        <p:nvPicPr>
          <p:cNvPr id="4" name="Grafik 3" descr="Portal Erudito/Críticas Musicais: Nova Visão - Sinfonia n ...">
            <a:extLst>
              <a:ext uri="{FF2B5EF4-FFF2-40B4-BE49-F238E27FC236}">
                <a16:creationId xmlns:a16="http://schemas.microsoft.com/office/drawing/2014/main" id="{377A5ABC-1116-354A-9A19-C03B4FD324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67560" y="567213"/>
            <a:ext cx="3076575" cy="3857625"/>
          </a:xfrm>
          <a:prstGeom prst="rect">
            <a:avLst/>
          </a:prstGeom>
          <a:noFill/>
          <a:ln>
            <a:noFill/>
          </a:ln>
        </p:spPr>
      </p:pic>
      <p:sp>
        <p:nvSpPr>
          <p:cNvPr id="2" name="Textfeld 1">
            <a:extLst>
              <a:ext uri="{FF2B5EF4-FFF2-40B4-BE49-F238E27FC236}">
                <a16:creationId xmlns:a16="http://schemas.microsoft.com/office/drawing/2014/main" id="{585323BB-7CA8-9C40-92FA-7C86FC0B06C3}"/>
              </a:ext>
            </a:extLst>
          </p:cNvPr>
          <p:cNvSpPr txBox="1"/>
          <p:nvPr/>
        </p:nvSpPr>
        <p:spPr>
          <a:xfrm>
            <a:off x="7662862" y="4770239"/>
            <a:ext cx="2628901" cy="923330"/>
          </a:xfrm>
          <a:prstGeom prst="rect">
            <a:avLst/>
          </a:prstGeom>
          <a:noFill/>
        </p:spPr>
        <p:txBody>
          <a:bodyPr wrap="square" rtlCol="0">
            <a:spAutoFit/>
          </a:bodyPr>
          <a:lstStyle/>
          <a:p>
            <a:pPr algn="ctr"/>
            <a:r>
              <a:rPr lang="de-DE" dirty="0"/>
              <a:t>Peter Tschaikowsky</a:t>
            </a:r>
          </a:p>
          <a:p>
            <a:pPr algn="ctr"/>
            <a:r>
              <a:rPr lang="de-DE" dirty="0"/>
              <a:t>1840 – 1893</a:t>
            </a:r>
          </a:p>
          <a:p>
            <a:pPr algn="ctr"/>
            <a:r>
              <a:rPr lang="de-DE" dirty="0"/>
              <a:t>Russischer Komponist</a:t>
            </a:r>
          </a:p>
        </p:txBody>
      </p:sp>
      <p:sp>
        <p:nvSpPr>
          <p:cNvPr id="8" name="Textfeld 7">
            <a:extLst>
              <a:ext uri="{FF2B5EF4-FFF2-40B4-BE49-F238E27FC236}">
                <a16:creationId xmlns:a16="http://schemas.microsoft.com/office/drawing/2014/main" id="{6E43A921-82A9-384B-98CF-E0FF6D47CD21}"/>
              </a:ext>
            </a:extLst>
          </p:cNvPr>
          <p:cNvSpPr txBox="1"/>
          <p:nvPr/>
        </p:nvSpPr>
        <p:spPr>
          <a:xfrm>
            <a:off x="1643064" y="5554444"/>
            <a:ext cx="2628901" cy="461665"/>
          </a:xfrm>
          <a:prstGeom prst="rect">
            <a:avLst/>
          </a:prstGeom>
          <a:noFill/>
        </p:spPr>
        <p:txBody>
          <a:bodyPr wrap="square" rtlCol="0">
            <a:spAutoFit/>
          </a:bodyPr>
          <a:lstStyle/>
          <a:p>
            <a:r>
              <a:rPr lang="de-DE" sz="2400" dirty="0"/>
              <a:t>Nussknacker-Suite</a:t>
            </a:r>
          </a:p>
        </p:txBody>
      </p:sp>
    </p:spTree>
    <p:extLst>
      <p:ext uri="{BB962C8B-B14F-4D97-AF65-F5344CB8AC3E}">
        <p14:creationId xmlns:p14="http://schemas.microsoft.com/office/powerpoint/2010/main" val="412967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1644</Words>
  <Application>Microsoft Macintosh PowerPoint</Application>
  <PresentationFormat>Breitbild</PresentationFormat>
  <Paragraphs>197</Paragraphs>
  <Slides>17</Slides>
  <Notes>16</Notes>
  <HiddenSlides>0</HiddenSlides>
  <MMClips>12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Calibri Light</vt:lpstr>
      <vt:lpstr>Wingdings</vt:lpstr>
      <vt:lpstr>Office</vt:lpstr>
      <vt:lpstr>Werkhören in der Grundschule</vt:lpstr>
      <vt:lpstr>Schulung des Hörens</vt:lpstr>
      <vt:lpstr>Methoden des Werkhörens  nach Heinz Lemmermann (1978)</vt:lpstr>
      <vt:lpstr>Edvard Grieg</vt:lpstr>
      <vt:lpstr>PowerPoint-Präsentation</vt:lpstr>
      <vt:lpstr>PowerPoint-Präsentation</vt:lpstr>
      <vt:lpstr>PowerPoint-Präsentation</vt:lpstr>
      <vt:lpstr>Exkurs: Holzblasinstrumente</vt:lpstr>
      <vt:lpstr>PowerPoint-Präsentation</vt:lpstr>
      <vt:lpstr>PowerPoint-Präsentation</vt:lpstr>
      <vt:lpstr>Exkurs: Blechbläser</vt:lpstr>
      <vt:lpstr>PowerPoint-Präsentation</vt:lpstr>
      <vt:lpstr>PowerPoint-Präsentation</vt:lpstr>
      <vt:lpstr>PowerPoint-Präsentation</vt:lpstr>
      <vt:lpstr>PowerPoint-Präsentation</vt:lpstr>
      <vt:lpstr>PowerPoint-Präsentation</vt:lpstr>
      <vt:lpstr>Exkurs: Streichorchester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Werkhören</dc:title>
  <dc:creator>Microsoft Office User</dc:creator>
  <cp:lastModifiedBy>Microsoft Office User</cp:lastModifiedBy>
  <cp:revision>50</cp:revision>
  <dcterms:created xsi:type="dcterms:W3CDTF">2021-11-10T07:32:39Z</dcterms:created>
  <dcterms:modified xsi:type="dcterms:W3CDTF">2021-11-16T11:03:30Z</dcterms:modified>
</cp:coreProperties>
</file>