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61" r:id="rId5"/>
    <p:sldId id="263" r:id="rId6"/>
    <p:sldId id="262" r:id="rId7"/>
    <p:sldId id="264" r:id="rId8"/>
    <p:sldId id="265" r:id="rId9"/>
    <p:sldId id="267" r:id="rId10"/>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Arial" charset="0"/>
      </a:defRPr>
    </a:lvl5pPr>
    <a:lvl6pPr marL="2286000" algn="l" defTabSz="457200" rtl="0" eaLnBrk="1" latinLnBrk="0" hangingPunct="1">
      <a:defRPr sz="2400" kern="1200">
        <a:solidFill>
          <a:schemeClr val="tx1"/>
        </a:solidFill>
        <a:latin typeface="Times New Roman" charset="0"/>
        <a:ea typeface="ＭＳ Ｐゴシック" charset="0"/>
        <a:cs typeface="Arial" charset="0"/>
      </a:defRPr>
    </a:lvl6pPr>
    <a:lvl7pPr marL="2743200" algn="l" defTabSz="457200" rtl="0" eaLnBrk="1" latinLnBrk="0" hangingPunct="1">
      <a:defRPr sz="2400" kern="1200">
        <a:solidFill>
          <a:schemeClr val="tx1"/>
        </a:solidFill>
        <a:latin typeface="Times New Roman" charset="0"/>
        <a:ea typeface="ＭＳ Ｐゴシック" charset="0"/>
        <a:cs typeface="Arial" charset="0"/>
      </a:defRPr>
    </a:lvl7pPr>
    <a:lvl8pPr marL="3200400" algn="l" defTabSz="457200" rtl="0" eaLnBrk="1" latinLnBrk="0" hangingPunct="1">
      <a:defRPr sz="2400" kern="1200">
        <a:solidFill>
          <a:schemeClr val="tx1"/>
        </a:solidFill>
        <a:latin typeface="Times New Roman" charset="0"/>
        <a:ea typeface="ＭＳ Ｐゴシック" charset="0"/>
        <a:cs typeface="Arial" charset="0"/>
      </a:defRPr>
    </a:lvl8pPr>
    <a:lvl9pPr marL="3657600" algn="l" defTabSz="457200" rtl="0" eaLnBrk="1" latinLnBrk="0" hangingPunct="1">
      <a:defRPr sz="2400" kern="1200">
        <a:solidFill>
          <a:schemeClr val="tx1"/>
        </a:solidFill>
        <a:latin typeface="Times New Roman"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7A"/>
    <a:srgbClr val="2C5884"/>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autoAdjust="0"/>
    <p:restoredTop sz="64937" autoAdjust="0"/>
  </p:normalViewPr>
  <p:slideViewPr>
    <p:cSldViewPr>
      <p:cViewPr varScale="1">
        <p:scale>
          <a:sx n="69" d="100"/>
          <a:sy n="69" d="100"/>
        </p:scale>
        <p:origin x="30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Times New Roman" pitchFamily="18" charset="0"/>
                <a:ea typeface="+mn-ea"/>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A4B9EFC-77F1-2040-803C-B6787C5B854E}" type="datetimeFigureOut">
              <a:rPr lang="de-DE"/>
              <a:pPr/>
              <a:t>14.07.21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Times New Roman" pitchFamily="18" charset="0"/>
                <a:ea typeface="+mn-ea"/>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9C8A97-F43D-4D4B-A32D-B72516863EEF}" type="slidenum">
              <a:rPr lang="de-DE"/>
              <a:pPr/>
              <a:t>‹Nr.›</a:t>
            </a:fld>
            <a:endParaRPr lang="de-DE"/>
          </a:p>
        </p:txBody>
      </p:sp>
    </p:spTree>
    <p:extLst>
      <p:ext uri="{BB962C8B-B14F-4D97-AF65-F5344CB8AC3E}">
        <p14:creationId xmlns:p14="http://schemas.microsoft.com/office/powerpoint/2010/main" val="21293582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9"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de-DE" sz="1600">
                <a:solidFill>
                  <a:srgbClr val="000000"/>
                </a:solidFill>
                <a:latin typeface="UB Scala Sans" charset="0"/>
              </a:rPr>
              <a:t>Hinweis:</a:t>
            </a:r>
          </a:p>
          <a:p>
            <a:pPr>
              <a:spcBef>
                <a:spcPct val="0"/>
              </a:spcBef>
            </a:pPr>
            <a:r>
              <a:rPr lang="de-DE" sz="1600">
                <a:solidFill>
                  <a:srgbClr val="000000"/>
                </a:solidFill>
                <a:latin typeface="UB Scala Sans" charset="0"/>
              </a:rPr>
              <a:t> </a:t>
            </a:r>
          </a:p>
          <a:p>
            <a:pPr>
              <a:spcBef>
                <a:spcPct val="0"/>
              </a:spcBef>
            </a:pPr>
            <a:r>
              <a:rPr lang="de-DE" b="1">
                <a:solidFill>
                  <a:srgbClr val="000000"/>
                </a:solidFill>
                <a:latin typeface="UB Scala Sans" charset="0"/>
              </a:rPr>
              <a:t>Anpassen der Fußzeile:</a:t>
            </a:r>
            <a:r>
              <a:rPr lang="de-DE">
                <a:solidFill>
                  <a:srgbClr val="000000"/>
                </a:solidFill>
                <a:latin typeface="UB Scala Sans"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a:spcBef>
                <a:spcPct val="0"/>
              </a:spcBef>
            </a:pPr>
            <a:endParaRPr lang="de-DE">
              <a:latin typeface="Calibri" charset="0"/>
            </a:endParaRPr>
          </a:p>
        </p:txBody>
      </p:sp>
      <p:sp>
        <p:nvSpPr>
          <p:cNvPr id="4100"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7DF90272-5490-8D48-85D5-D343AEE84C94}" type="slidenum">
              <a:rPr lang="de-DE" sz="1200"/>
              <a:pPr eaLnBrk="1" hangingPunct="1"/>
              <a:t>1</a:t>
            </a:fld>
            <a:endParaRPr 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9C8A97-F43D-4D4B-A32D-B72516863EEF}" type="slidenum">
              <a:rPr lang="de-DE" smtClean="0"/>
              <a:pPr/>
              <a:t>7</a:t>
            </a:fld>
            <a:endParaRPr lang="de-DE"/>
          </a:p>
        </p:txBody>
      </p:sp>
    </p:spTree>
    <p:extLst>
      <p:ext uri="{BB962C8B-B14F-4D97-AF65-F5344CB8AC3E}">
        <p14:creationId xmlns:p14="http://schemas.microsoft.com/office/powerpoint/2010/main" val="417833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p>
            <a:r>
              <a:rPr lang="de-DE"/>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227704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38200" y="1143000"/>
            <a:ext cx="7467600" cy="1143000"/>
          </a:xfrm>
        </p:spPr>
        <p:txBody>
          <a:bodyPr/>
          <a:lstStyle/>
          <a:p>
            <a:r>
              <a:rPr lang="de-DE"/>
              <a:t>Mastertitelformat bearbeiten</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8029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838200" y="1143000"/>
            <a:ext cx="7467600" cy="1143000"/>
          </a:xfrm>
        </p:spPr>
        <p:txBody>
          <a:bodyPr/>
          <a:lstStyle/>
          <a:p>
            <a:r>
              <a:rPr lang="de-DE"/>
              <a:t>Mastertitelformat bearbeiten</a:t>
            </a:r>
            <a:endParaRPr lang="de-DE" dirty="0"/>
          </a:p>
        </p:txBody>
      </p:sp>
      <p:sp>
        <p:nvSpPr>
          <p:cNvPr id="6" name="Inhaltsplatzhalter 2"/>
          <p:cNvSpPr>
            <a:spLocks noGrp="1"/>
          </p:cNvSpPr>
          <p:nvPr>
            <p:ph sz="half" idx="1"/>
          </p:nvPr>
        </p:nvSpPr>
        <p:spPr>
          <a:xfrm>
            <a:off x="83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64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915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de-DE"/>
              <a:t>Mastertitelformat bearbeiten</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583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48791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3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004911"/>
            <a:ext cx="3008313" cy="1162050"/>
          </a:xfrm>
        </p:spPr>
        <p:txBody>
          <a:bodyPr anchor="b"/>
          <a:lstStyle>
            <a:lvl1pPr algn="l">
              <a:defRPr sz="2000" b="1"/>
            </a:lvl1pPr>
          </a:lstStyle>
          <a:p>
            <a:r>
              <a:rPr lang="de-DE"/>
              <a:t>Mastertitelformat bearbeiten</a:t>
            </a:r>
            <a:endParaRPr lang="de-DE" dirty="0"/>
          </a:p>
        </p:txBody>
      </p:sp>
      <p:sp>
        <p:nvSpPr>
          <p:cNvPr id="6" name="Inhaltsplatzhalter 2"/>
          <p:cNvSpPr>
            <a:spLocks noGrp="1"/>
          </p:cNvSpPr>
          <p:nvPr>
            <p:ph idx="1"/>
          </p:nvPr>
        </p:nvSpPr>
        <p:spPr>
          <a:xfrm>
            <a:off x="3575050" y="1000108"/>
            <a:ext cx="5111750"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0" y="2166961"/>
            <a:ext cx="3008313"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56991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5" name="Inhaltsplatzhalter 4"/>
          <p:cNvSpPr>
            <a:spLocks noGrp="1"/>
          </p:cNvSpPr>
          <p:nvPr>
            <p:ph idx="1"/>
          </p:nvPr>
        </p:nvSpPr>
        <p:spPr>
          <a:xfrm>
            <a:off x="838200" y="2590800"/>
            <a:ext cx="7467600" cy="3552825"/>
          </a:xfrm>
        </p:spPr>
        <p:txBody>
          <a:bodyPr/>
          <a:lstStyle/>
          <a:p>
            <a:pPr lvl="0"/>
            <a:r>
              <a:rPr lang="de-DE"/>
              <a:t>Mastertextformat bearbeiten</a:t>
            </a:r>
          </a:p>
        </p:txBody>
      </p:sp>
    </p:spTree>
    <p:extLst>
      <p:ext uri="{BB962C8B-B14F-4D97-AF65-F5344CB8AC3E}">
        <p14:creationId xmlns:p14="http://schemas.microsoft.com/office/powerpoint/2010/main" val="179643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38523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ub-cd-ppt-back02-5_grau.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Grafik 7" descr="ub-cd-ppt-back02-5.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838200" y="1143000"/>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Klicken Sie, um das Titelformat</a:t>
            </a:r>
            <a:br>
              <a:rPr lang="de-DE"/>
            </a:br>
            <a:r>
              <a:rPr lang="de-DE"/>
              <a:t>zu bearbeiten</a:t>
            </a:r>
          </a:p>
        </p:txBody>
      </p:sp>
      <p:sp>
        <p:nvSpPr>
          <p:cNvPr id="1029" name="Rectangle 3"/>
          <p:cNvSpPr>
            <a:spLocks noGrp="1" noChangeArrowheads="1"/>
          </p:cNvSpPr>
          <p:nvPr>
            <p:ph type="body" idx="1"/>
          </p:nvPr>
        </p:nvSpPr>
        <p:spPr bwMode="auto">
          <a:xfrm>
            <a:off x="838200" y="2590800"/>
            <a:ext cx="7467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30" name="Rectangle 23"/>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de-DE" sz="900">
                <a:solidFill>
                  <a:srgbClr val="00407A"/>
                </a:solidFill>
                <a:latin typeface="Arial" charset="0"/>
              </a:rPr>
              <a:t>S. </a:t>
            </a:r>
            <a:fld id="{E3A392E9-8906-F44C-9423-91524BE30208}" type="slidenum">
              <a:rPr lang="de-DE" sz="900">
                <a:solidFill>
                  <a:srgbClr val="00407A"/>
                </a:solidFill>
                <a:latin typeface="Arial" charset="0"/>
              </a:rPr>
              <a:pPr algn="r"/>
              <a:t>‹Nr.›</a:t>
            </a:fld>
            <a:endParaRPr lang="de-DE" sz="900">
              <a:solidFill>
                <a:srgbClr val="00407A"/>
              </a:solidFill>
              <a:latin typeface="Arial" charset="0"/>
            </a:endParaRPr>
          </a:p>
        </p:txBody>
      </p:sp>
      <p:sp>
        <p:nvSpPr>
          <p:cNvPr id="1031" name="Rectangle 23"/>
          <p:cNvSpPr>
            <a:spLocks noChangeArrowheads="1"/>
          </p:cNvSpPr>
          <p:nvPr/>
        </p:nvSpPr>
        <p:spPr bwMode="auto">
          <a:xfrm>
            <a:off x="152400" y="6557963"/>
            <a:ext cx="7543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sz="900">
                <a:solidFill>
                  <a:srgbClr val="00407A"/>
                </a:solidFill>
                <a:latin typeface="Arial" charset="0"/>
              </a:rPr>
              <a:t>Thema | Name | Fachbereich/Lehrstuhl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ＭＳ Ｐゴシック" charset="0"/>
          <a:cs typeface="+mj-cs"/>
        </a:defRPr>
      </a:lvl1pPr>
      <a:lvl2pPr algn="l" rtl="0" eaLnBrk="1" fontAlgn="base" hangingPunct="1">
        <a:spcBef>
          <a:spcPct val="0"/>
        </a:spcBef>
        <a:spcAft>
          <a:spcPct val="0"/>
        </a:spcAft>
        <a:defRPr sz="2800">
          <a:solidFill>
            <a:srgbClr val="00407A"/>
          </a:solidFill>
          <a:latin typeface="Arial" charset="0"/>
          <a:ea typeface="ＭＳ Ｐゴシック" charset="0"/>
        </a:defRPr>
      </a:lvl2pPr>
      <a:lvl3pPr algn="l" rtl="0" eaLnBrk="1" fontAlgn="base" hangingPunct="1">
        <a:spcBef>
          <a:spcPct val="0"/>
        </a:spcBef>
        <a:spcAft>
          <a:spcPct val="0"/>
        </a:spcAft>
        <a:defRPr sz="2800">
          <a:solidFill>
            <a:srgbClr val="00407A"/>
          </a:solidFill>
          <a:latin typeface="Arial" charset="0"/>
          <a:ea typeface="ＭＳ Ｐゴシック" charset="0"/>
        </a:defRPr>
      </a:lvl3pPr>
      <a:lvl4pPr algn="l" rtl="0" eaLnBrk="1" fontAlgn="base" hangingPunct="1">
        <a:spcBef>
          <a:spcPct val="0"/>
        </a:spcBef>
        <a:spcAft>
          <a:spcPct val="0"/>
        </a:spcAft>
        <a:defRPr sz="2800">
          <a:solidFill>
            <a:srgbClr val="00407A"/>
          </a:solidFill>
          <a:latin typeface="Arial" charset="0"/>
          <a:ea typeface="ＭＳ Ｐゴシック" charset="0"/>
        </a:defRPr>
      </a:lvl4pPr>
      <a:lvl5pPr algn="l" rtl="0" eaLnBrk="1" fontAlgn="base" hangingPunct="1">
        <a:spcBef>
          <a:spcPct val="0"/>
        </a:spcBef>
        <a:spcAft>
          <a:spcPct val="0"/>
        </a:spcAft>
        <a:defRPr sz="2800">
          <a:solidFill>
            <a:srgbClr val="00407A"/>
          </a:solidFill>
          <a:latin typeface="Arial" charset="0"/>
          <a:ea typeface="ＭＳ Ｐゴシック"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ＭＳ Ｐゴシック" charset="0"/>
          <a:cs typeface="+mn-cs"/>
        </a:defRPr>
      </a:lvl1pPr>
      <a:lvl2pPr marL="742950" indent="-285750" algn="l" rtl="0" eaLnBrk="1" fontAlgn="base" hangingPunct="1">
        <a:spcBef>
          <a:spcPct val="20000"/>
        </a:spcBef>
        <a:spcAft>
          <a:spcPct val="0"/>
        </a:spcAft>
        <a:buChar char="•"/>
        <a:defRPr sz="2000">
          <a:solidFill>
            <a:schemeClr val="tx1"/>
          </a:solidFill>
          <a:latin typeface="Arial" charset="0"/>
          <a:ea typeface="ＭＳ Ｐゴシック" charset="0"/>
        </a:defRPr>
      </a:lvl2pPr>
      <a:lvl3pPr marL="1143000" indent="-228600" algn="l" rtl="0" eaLnBrk="1" fontAlgn="base" hangingPunct="1">
        <a:spcBef>
          <a:spcPct val="20000"/>
        </a:spcBef>
        <a:spcAft>
          <a:spcPct val="0"/>
        </a:spcAft>
        <a:buFont typeface="Wingdings" charset="0"/>
        <a:buChar char="§"/>
        <a:defRPr>
          <a:solidFill>
            <a:schemeClr val="tx1"/>
          </a:solidFill>
          <a:latin typeface="Arial" charset="0"/>
          <a:ea typeface="ＭＳ Ｐゴシック" charset="0"/>
        </a:defRPr>
      </a:lvl3pPr>
      <a:lvl4pPr marL="1600200" indent="-228600" algn="l" rtl="0" eaLnBrk="1" fontAlgn="base" hangingPunct="1">
        <a:spcBef>
          <a:spcPct val="20000"/>
        </a:spcBef>
        <a:spcAft>
          <a:spcPct val="0"/>
        </a:spcAft>
        <a:buChar char="+"/>
        <a:defRPr sz="1600">
          <a:solidFill>
            <a:schemeClr val="tx1"/>
          </a:solidFill>
          <a:latin typeface="Arial" charset="0"/>
          <a:ea typeface="ＭＳ Ｐゴシック" charset="0"/>
        </a:defRPr>
      </a:lvl4pPr>
      <a:lvl5pPr marL="2057400" indent="-228600" algn="l" rtl="0" eaLnBrk="1" fontAlgn="base" hangingPunct="1">
        <a:spcBef>
          <a:spcPct val="20000"/>
        </a:spcBef>
        <a:spcAft>
          <a:spcPct val="0"/>
        </a:spcAft>
        <a:buChar char="–"/>
        <a:defRPr sz="1400">
          <a:solidFill>
            <a:schemeClr val="tx1"/>
          </a:solidFill>
          <a:latin typeface="Arial" charset="0"/>
          <a:ea typeface="ＭＳ Ｐゴシック"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4" descr="ub-cd-ppt-back02-5-g_gra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Grafik 4" descr="ub-cd-ppt-back02-1-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
          <p:cNvSpPr>
            <a:spLocks noGrp="1" noChangeArrowheads="1"/>
          </p:cNvSpPr>
          <p:nvPr>
            <p:ph type="ctrTitle"/>
          </p:nvPr>
        </p:nvSpPr>
        <p:spPr>
          <a:xfrm>
            <a:off x="2895600" y="3429000"/>
            <a:ext cx="5748338" cy="1143000"/>
          </a:xfrm>
        </p:spPr>
        <p:txBody>
          <a:bodyPr/>
          <a:lstStyle/>
          <a:p>
            <a:endParaRPr lang="de-DE">
              <a:cs typeface="Arial" charset="0"/>
            </a:endParaRPr>
          </a:p>
        </p:txBody>
      </p:sp>
      <p:sp>
        <p:nvSpPr>
          <p:cNvPr id="2053" name="Rectangle 3"/>
          <p:cNvSpPr>
            <a:spLocks noGrp="1" noChangeArrowheads="1"/>
          </p:cNvSpPr>
          <p:nvPr>
            <p:ph type="subTitle" idx="1"/>
          </p:nvPr>
        </p:nvSpPr>
        <p:spPr>
          <a:xfrm>
            <a:off x="2895600" y="4643438"/>
            <a:ext cx="5748338" cy="428625"/>
          </a:xfrm>
        </p:spPr>
        <p:txBody>
          <a:bodyPr anchor="ctr"/>
          <a:lstStyle/>
          <a:p>
            <a:pPr algn="l"/>
            <a:endParaRPr lang="de-DE" sz="1400">
              <a:solidFill>
                <a:srgbClr val="00407A"/>
              </a:solidFill>
              <a:cs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Literaturrecherche</a:t>
            </a:r>
          </a:p>
        </p:txBody>
      </p:sp>
      <p:sp>
        <p:nvSpPr>
          <p:cNvPr id="3" name="Inhaltsplatzhalter 2"/>
          <p:cNvSpPr>
            <a:spLocks noGrp="1"/>
          </p:cNvSpPr>
          <p:nvPr>
            <p:ph idx="1"/>
          </p:nvPr>
        </p:nvSpPr>
        <p:spPr>
          <a:xfrm>
            <a:off x="467544" y="1916832"/>
            <a:ext cx="7838256" cy="4226812"/>
          </a:xfrm>
        </p:spPr>
        <p:txBody>
          <a:bodyPr/>
          <a:lstStyle/>
          <a:p>
            <a:pPr marL="45720">
              <a:defRPr/>
            </a:pPr>
            <a:r>
              <a:rPr lang="de-DE" sz="1800" u="sng" dirty="0"/>
              <a:t>Vorher abzuklären:</a:t>
            </a:r>
          </a:p>
          <a:p>
            <a:pPr marL="285750" indent="-285750">
              <a:buFont typeface="Arial"/>
              <a:buChar char="•"/>
              <a:defRPr/>
            </a:pPr>
            <a:r>
              <a:rPr lang="de-DE" sz="1800" dirty="0"/>
              <a:t>Welche </a:t>
            </a:r>
            <a:r>
              <a:rPr lang="de-DE" sz="1800" b="1" dirty="0"/>
              <a:t>Wissenschafts- und Kompetenzbereiche </a:t>
            </a:r>
            <a:r>
              <a:rPr lang="de-DE" sz="1800" dirty="0"/>
              <a:t>berührt das Thema meiner Arbeit/meiner Recherche? </a:t>
            </a:r>
          </a:p>
          <a:p>
            <a:pPr>
              <a:defRPr/>
            </a:pPr>
            <a:endParaRPr lang="de-DE" sz="1800" dirty="0"/>
          </a:p>
          <a:p>
            <a:pPr marL="285750" lvl="1">
              <a:buFont typeface="Arial"/>
              <a:buChar char="•"/>
              <a:defRPr/>
            </a:pPr>
            <a:r>
              <a:rPr lang="de-DE" sz="1800" dirty="0"/>
              <a:t>Neben Germanistik z. B. Geschichte, Philosophie, Soziologie, Romanistik, Anglistik, Medienwissenschaft, Politische Wissenschaften ... </a:t>
            </a:r>
          </a:p>
          <a:p>
            <a:pPr marL="285750" lvl="1">
              <a:buFont typeface="Arial"/>
              <a:buChar char="•"/>
              <a:defRPr/>
            </a:pPr>
            <a:endParaRPr lang="de-DE" sz="1800" dirty="0"/>
          </a:p>
          <a:p>
            <a:pPr marL="285750" indent="-285750">
              <a:buFont typeface="Arial"/>
              <a:buChar char="•"/>
              <a:defRPr/>
            </a:pPr>
            <a:r>
              <a:rPr lang="de-DE" sz="1800" dirty="0"/>
              <a:t>Welche </a:t>
            </a:r>
            <a:r>
              <a:rPr lang="de-DE" sz="1800" b="1" dirty="0"/>
              <a:t>Datenbanken und Kataloge </a:t>
            </a:r>
            <a:r>
              <a:rPr lang="de-DE" sz="1800" dirty="0" err="1"/>
              <a:t>können</a:t>
            </a:r>
            <a:r>
              <a:rPr lang="de-DE" sz="1800" dirty="0"/>
              <a:t> die gesuchten Informationen </a:t>
            </a:r>
            <a:r>
              <a:rPr lang="de-DE" sz="1800" dirty="0" err="1"/>
              <a:t>zugänglich</a:t>
            </a:r>
            <a:r>
              <a:rPr lang="de-DE" sz="1800" dirty="0"/>
              <a:t> machen? Welche Institutionen stehen </a:t>
            </a:r>
            <a:r>
              <a:rPr lang="de-DE" sz="1800" dirty="0" err="1"/>
              <a:t>hierfür</a:t>
            </a:r>
            <a:r>
              <a:rPr lang="de-DE" sz="1800" dirty="0"/>
              <a:t> zur </a:t>
            </a:r>
            <a:r>
              <a:rPr lang="de-DE" sz="1800" dirty="0" err="1"/>
              <a:t>Verfügung</a:t>
            </a:r>
            <a:r>
              <a:rPr lang="de-DE" sz="1800" dirty="0"/>
              <a:t>?</a:t>
            </a:r>
          </a:p>
          <a:p>
            <a:pPr lvl="1">
              <a:defRPr/>
            </a:pPr>
            <a:r>
              <a:rPr lang="de-DE" sz="1800" dirty="0"/>
              <a:t>	Kataloge der Universität, BDSL </a:t>
            </a:r>
          </a:p>
          <a:p>
            <a:pPr lvl="1">
              <a:defRPr/>
            </a:pPr>
            <a:endParaRPr lang="de-DE" sz="1800" dirty="0"/>
          </a:p>
          <a:p>
            <a:pPr marL="285750" indent="-285750">
              <a:buFont typeface="Arial"/>
              <a:buChar char="•"/>
              <a:defRPr/>
            </a:pPr>
            <a:r>
              <a:rPr lang="de-DE" sz="1800" dirty="0"/>
              <a:t> Welche </a:t>
            </a:r>
            <a:r>
              <a:rPr lang="de-DE" sz="1800" b="1" dirty="0"/>
              <a:t>Fach- und Schlagwörter </a:t>
            </a:r>
            <a:r>
              <a:rPr lang="de-DE" sz="1800" dirty="0"/>
              <a:t>erlauben eine gezielte Suche in den Datenbanken? </a:t>
            </a:r>
          </a:p>
          <a:p>
            <a:endParaRPr lang="de-DE" sz="1800" dirty="0"/>
          </a:p>
        </p:txBody>
      </p:sp>
    </p:spTree>
    <p:extLst>
      <p:ext uri="{BB962C8B-B14F-4D97-AF65-F5344CB8AC3E}">
        <p14:creationId xmlns:p14="http://schemas.microsoft.com/office/powerpoint/2010/main" val="229948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Welche wissenschaftlichen Textformen kennen Sie?</a:t>
            </a:r>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49365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755576" y="1124744"/>
            <a:ext cx="7550224" cy="5018900"/>
          </a:xfrm>
        </p:spPr>
        <p:txBody>
          <a:bodyPr/>
          <a:lstStyle/>
          <a:p>
            <a:pPr marL="285750" indent="-285750">
              <a:buFont typeface="Arial"/>
              <a:buChar char="•"/>
              <a:defRPr/>
            </a:pPr>
            <a:r>
              <a:rPr lang="de-DE" dirty="0"/>
              <a:t>Monographie – ein Buch von </a:t>
            </a:r>
            <a:r>
              <a:rPr lang="de-DE" dirty="0" err="1"/>
              <a:t>einer:m</a:t>
            </a:r>
            <a:r>
              <a:rPr lang="de-DE" dirty="0"/>
              <a:t> </a:t>
            </a:r>
            <a:r>
              <a:rPr lang="de-DE" dirty="0" err="1"/>
              <a:t>Forscher:in</a:t>
            </a:r>
            <a:r>
              <a:rPr lang="de-DE" dirty="0"/>
              <a:t>, z.B. Dissertation, Habilitation  </a:t>
            </a:r>
          </a:p>
          <a:p>
            <a:pPr marL="285750" indent="-285750">
              <a:buFont typeface="Arial"/>
              <a:buChar char="•"/>
              <a:defRPr/>
            </a:pPr>
            <a:r>
              <a:rPr lang="de-DE" dirty="0"/>
              <a:t>Sammelband – Sammlung von </a:t>
            </a:r>
            <a:r>
              <a:rPr lang="de-DE" dirty="0" err="1"/>
              <a:t>Einzelaufsätzen</a:t>
            </a:r>
            <a:r>
              <a:rPr lang="de-DE" dirty="0"/>
              <a:t> verschiedener </a:t>
            </a:r>
            <a:r>
              <a:rPr lang="de-DE" dirty="0" err="1"/>
              <a:t>Forscher:innen</a:t>
            </a:r>
            <a:r>
              <a:rPr lang="de-DE" dirty="0"/>
              <a:t> zu einem Thema / einer Tagung etc. </a:t>
            </a:r>
          </a:p>
          <a:p>
            <a:pPr marL="285750" indent="-285750">
              <a:buFont typeface="Arial"/>
              <a:buChar char="•"/>
              <a:defRPr/>
            </a:pPr>
            <a:r>
              <a:rPr lang="de-DE" dirty="0"/>
              <a:t>Wissenschaftlicher Zeitschriftenartikel</a:t>
            </a:r>
          </a:p>
          <a:p>
            <a:pPr marL="285750" indent="-285750">
              <a:buFont typeface="Arial"/>
              <a:buChar char="•"/>
              <a:defRPr/>
            </a:pPr>
            <a:r>
              <a:rPr lang="de-DE" dirty="0"/>
              <a:t>Aufsatz in einem Jahrbuch</a:t>
            </a:r>
          </a:p>
          <a:p>
            <a:pPr marL="285750" indent="-285750">
              <a:buFont typeface="Arial"/>
              <a:buChar char="•"/>
              <a:defRPr/>
            </a:pPr>
            <a:r>
              <a:rPr lang="de-DE" dirty="0"/>
              <a:t>Handbuch – Handbuch zu einem Autoren / Thema, meist mit </a:t>
            </a:r>
            <a:r>
              <a:rPr lang="de-DE" dirty="0" err="1"/>
              <a:t>Einzelaufsätzen</a:t>
            </a:r>
            <a:r>
              <a:rPr lang="de-DE" dirty="0"/>
              <a:t> verschiedener Forscher </a:t>
            </a:r>
          </a:p>
          <a:p>
            <a:pPr marL="285750" indent="-285750">
              <a:buFont typeface="Arial"/>
              <a:buChar char="•"/>
              <a:defRPr/>
            </a:pPr>
            <a:r>
              <a:rPr lang="de-DE" dirty="0"/>
              <a:t>Lexikon – von </a:t>
            </a:r>
            <a:r>
              <a:rPr lang="de-DE" dirty="0" err="1"/>
              <a:t>einem:r</a:t>
            </a:r>
            <a:r>
              <a:rPr lang="de-DE" dirty="0"/>
              <a:t> </a:t>
            </a:r>
            <a:r>
              <a:rPr lang="de-DE" dirty="0" err="1"/>
              <a:t>Forscher:in</a:t>
            </a:r>
            <a:r>
              <a:rPr lang="de-DE" dirty="0"/>
              <a:t> oder jeder Lexikonartikel von </a:t>
            </a:r>
            <a:r>
              <a:rPr lang="de-DE" dirty="0" err="1"/>
              <a:t>einem:r</a:t>
            </a:r>
            <a:r>
              <a:rPr lang="de-DE" dirty="0"/>
              <a:t> ‚</a:t>
            </a:r>
            <a:r>
              <a:rPr lang="de-DE" dirty="0" err="1"/>
              <a:t>Experten:in</a:t>
            </a:r>
            <a:r>
              <a:rPr lang="de-DE" dirty="0"/>
              <a:t>‘ </a:t>
            </a:r>
          </a:p>
          <a:p>
            <a:pPr marL="285750" indent="-285750">
              <a:buFont typeface="Arial"/>
              <a:buChar char="•"/>
              <a:defRPr/>
            </a:pPr>
            <a:endParaRPr lang="de-DE" dirty="0"/>
          </a:p>
          <a:p>
            <a:pPr marL="285750" indent="-285750">
              <a:buFont typeface="Arial"/>
              <a:buChar char="•"/>
              <a:defRPr/>
            </a:pPr>
            <a:r>
              <a:rPr lang="de-DE" b="1" dirty="0"/>
              <a:t>!!!Internetpublikationen sind nicht zulässig!!!</a:t>
            </a:r>
          </a:p>
          <a:p>
            <a:endParaRPr lang="de-DE" dirty="0"/>
          </a:p>
        </p:txBody>
      </p:sp>
    </p:spTree>
    <p:extLst>
      <p:ext uri="{BB962C8B-B14F-4D97-AF65-F5344CB8AC3E}">
        <p14:creationId xmlns:p14="http://schemas.microsoft.com/office/powerpoint/2010/main" val="361673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Monographie</a:t>
            </a:r>
            <a:endParaRPr lang="en-US" dirty="0"/>
          </a:p>
        </p:txBody>
      </p:sp>
      <p:sp>
        <p:nvSpPr>
          <p:cNvPr id="3" name="Content Placeholder 2"/>
          <p:cNvSpPr>
            <a:spLocks noGrp="1"/>
          </p:cNvSpPr>
          <p:nvPr>
            <p:ph idx="1"/>
          </p:nvPr>
        </p:nvSpPr>
        <p:spPr>
          <a:xfrm>
            <a:off x="539552" y="2057400"/>
            <a:ext cx="7776863" cy="4323927"/>
          </a:xfrm>
        </p:spPr>
        <p:txBody>
          <a:bodyPr>
            <a:normAutofit fontScale="85000" lnSpcReduction="20000"/>
          </a:bodyPr>
          <a:lstStyle/>
          <a:p>
            <a:pPr marL="0" indent="0">
              <a:buNone/>
            </a:pPr>
            <a:endParaRPr lang="de-DE" dirty="0"/>
          </a:p>
          <a:p>
            <a:r>
              <a:rPr lang="de-DE" dirty="0"/>
              <a:t>Ein in sich geschlossenes Werk, das von </a:t>
            </a:r>
            <a:r>
              <a:rPr lang="de-DE" dirty="0" err="1"/>
              <a:t>einem:r</a:t>
            </a:r>
            <a:r>
              <a:rPr lang="de-DE" dirty="0"/>
              <a:t> </a:t>
            </a:r>
            <a:r>
              <a:rPr lang="de-DE" dirty="0" err="1"/>
              <a:t>Autor:in</a:t>
            </a:r>
            <a:r>
              <a:rPr lang="de-DE" dirty="0"/>
              <a:t> (manchmal auch einem Autorenteam) verantwortet wird.</a:t>
            </a:r>
          </a:p>
          <a:p>
            <a:endParaRPr lang="de-DE" dirty="0"/>
          </a:p>
          <a:p>
            <a:r>
              <a:rPr lang="de-DE" b="1" dirty="0"/>
              <a:t>Zitation</a:t>
            </a:r>
            <a:r>
              <a:rPr lang="de-DE" dirty="0"/>
              <a:t>:</a:t>
            </a:r>
          </a:p>
          <a:p>
            <a:r>
              <a:rPr lang="de-DE" dirty="0"/>
              <a:t>Nachname, Vorname: Titel. Untertitel. [Ggf. Zusätze wie Herausgeber, Übersetzer, </a:t>
            </a:r>
            <a:r>
              <a:rPr lang="de-DE" dirty="0" err="1"/>
              <a:t>Bandzahl</a:t>
            </a:r>
            <a:r>
              <a:rPr lang="de-DE" dirty="0"/>
              <a:t>, Auflage etc.] Ort Erscheinungsjahr (= Reihentitel, Reihenbandnummer).</a:t>
            </a:r>
          </a:p>
          <a:p>
            <a:pPr marL="0" indent="0">
              <a:buNone/>
            </a:pPr>
            <a:endParaRPr lang="de-DE" dirty="0"/>
          </a:p>
          <a:p>
            <a:endParaRPr lang="de-DE" dirty="0"/>
          </a:p>
          <a:p>
            <a:r>
              <a:rPr lang="de-DE" dirty="0" err="1"/>
              <a:t>Blamberger</a:t>
            </a:r>
            <a:r>
              <a:rPr lang="de-DE" dirty="0"/>
              <a:t>, Günter: Heinrich von Kleist. Biographie, Frankfurt a.M. 2012.</a:t>
            </a:r>
          </a:p>
          <a:p>
            <a:r>
              <a:rPr lang="de-DE" dirty="0" err="1"/>
              <a:t>Höving</a:t>
            </a:r>
            <a:r>
              <a:rPr lang="de-DE" dirty="0"/>
              <a:t>, Vanessa: Projektion und Übertragung. </a:t>
            </a:r>
            <a:r>
              <a:rPr lang="de-DE" dirty="0" err="1"/>
              <a:t>Medialitätsverhandlungen</a:t>
            </a:r>
            <a:r>
              <a:rPr lang="de-DE" dirty="0"/>
              <a:t> bei Droste-Hülshoff, Freiburg i.Br. 2018 (=Rombach Wissenschaften/Reihe </a:t>
            </a:r>
            <a:r>
              <a:rPr lang="de-DE" dirty="0" err="1"/>
              <a:t>litterae</a:t>
            </a:r>
            <a:r>
              <a:rPr lang="de-DE" dirty="0"/>
              <a:t>).</a:t>
            </a:r>
          </a:p>
          <a:p>
            <a:endParaRPr lang="en-US" dirty="0"/>
          </a:p>
        </p:txBody>
      </p:sp>
    </p:spTree>
    <p:extLst>
      <p:ext uri="{BB962C8B-B14F-4D97-AF65-F5344CB8AC3E}">
        <p14:creationId xmlns:p14="http://schemas.microsoft.com/office/powerpoint/2010/main" val="279202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Jahrbuch</a:t>
            </a:r>
          </a:p>
        </p:txBody>
      </p:sp>
      <p:sp>
        <p:nvSpPr>
          <p:cNvPr id="3" name="Inhaltsplatzhalter 2"/>
          <p:cNvSpPr>
            <a:spLocks noGrp="1"/>
          </p:cNvSpPr>
          <p:nvPr>
            <p:ph idx="1"/>
          </p:nvPr>
        </p:nvSpPr>
        <p:spPr/>
        <p:txBody>
          <a:bodyPr/>
          <a:lstStyle/>
          <a:p>
            <a:r>
              <a:rPr lang="de-DE" dirty="0"/>
              <a:t>Zitation: </a:t>
            </a:r>
          </a:p>
          <a:p>
            <a:pPr marL="0" indent="0">
              <a:buNone/>
            </a:pPr>
            <a:r>
              <a:rPr lang="de-DE" dirty="0"/>
              <a:t>Nachname, Vorname: Titel. Untertitel. In: Zeitschriftentitel. Jg./Nr./H. XY (Erscheinungsjahr), S. X-Y.</a:t>
            </a:r>
          </a:p>
          <a:p>
            <a:pPr marL="0" indent="0">
              <a:buNone/>
            </a:pPr>
            <a:endParaRPr lang="de-DE" dirty="0"/>
          </a:p>
          <a:p>
            <a:r>
              <a:rPr lang="de-DE" dirty="0" err="1"/>
              <a:t>Dalinger</a:t>
            </a:r>
            <a:r>
              <a:rPr lang="de-DE" dirty="0"/>
              <a:t>, Brigitte: „Die Judith der Bibel kann ich nicht brauchen“.</a:t>
            </a:r>
            <a:r>
              <a:rPr lang="de-DE" i="1" dirty="0"/>
              <a:t> </a:t>
            </a:r>
            <a:r>
              <a:rPr lang="de-DE" dirty="0"/>
              <a:t>Hebbels Adaption des Judith-Stoffs und Nestroys Satire. In: Hebbel-Jahrbuch. 66 (2011), S. 105-118.</a:t>
            </a:r>
          </a:p>
          <a:p>
            <a:pPr marL="0" indent="0">
              <a:buNone/>
            </a:pPr>
            <a:endParaRPr lang="de-DE" dirty="0"/>
          </a:p>
          <a:p>
            <a:endParaRPr lang="de-DE" dirty="0"/>
          </a:p>
        </p:txBody>
      </p:sp>
    </p:spTree>
    <p:extLst>
      <p:ext uri="{BB962C8B-B14F-4D97-AF65-F5344CB8AC3E}">
        <p14:creationId xmlns:p14="http://schemas.microsoft.com/office/powerpoint/2010/main" val="215617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Zitation</a:t>
            </a:r>
          </a:p>
        </p:txBody>
      </p:sp>
      <p:sp>
        <p:nvSpPr>
          <p:cNvPr id="3" name="Inhaltsplatzhalter 2"/>
          <p:cNvSpPr>
            <a:spLocks noGrp="1"/>
          </p:cNvSpPr>
          <p:nvPr>
            <p:ph idx="1"/>
          </p:nvPr>
        </p:nvSpPr>
        <p:spPr>
          <a:xfrm>
            <a:off x="683568" y="2132856"/>
            <a:ext cx="7622232" cy="4010788"/>
          </a:xfrm>
        </p:spPr>
        <p:txBody>
          <a:bodyPr/>
          <a:lstStyle/>
          <a:p>
            <a:pPr lvl="0"/>
            <a:r>
              <a:rPr lang="de-DE" dirty="0"/>
              <a:t>Zitation mit Fußnoten </a:t>
            </a:r>
          </a:p>
          <a:p>
            <a:pPr lvl="0"/>
            <a:endParaRPr lang="de-DE" dirty="0"/>
          </a:p>
          <a:p>
            <a:r>
              <a:rPr lang="de-DE" dirty="0"/>
              <a:t>In der Fußnote:</a:t>
            </a:r>
          </a:p>
          <a:p>
            <a:r>
              <a:rPr lang="de-DE" dirty="0"/>
              <a:t>Erste Nennung Langtitel, ab der zweiten Nennung Kurztitel</a:t>
            </a:r>
          </a:p>
          <a:p>
            <a:r>
              <a:rPr lang="de-DE" u="sng" dirty="0"/>
              <a:t>Langtitel</a:t>
            </a:r>
            <a:r>
              <a:rPr lang="de-DE" dirty="0"/>
              <a:t>: </a:t>
            </a:r>
            <a:r>
              <a:rPr lang="de-DE" dirty="0" err="1"/>
              <a:t>Höving</a:t>
            </a:r>
            <a:r>
              <a:rPr lang="de-DE" dirty="0"/>
              <a:t>, Vanessa: Projektion und Übertragung. </a:t>
            </a:r>
            <a:r>
              <a:rPr lang="de-DE" dirty="0" err="1"/>
              <a:t>Medialitätsverhandlungen</a:t>
            </a:r>
            <a:r>
              <a:rPr lang="de-DE" dirty="0"/>
              <a:t> bei Droste-Hülshoff, Freiburg i.Br. 2018 (=Rombach Wissenschaften/Reihe </a:t>
            </a:r>
            <a:r>
              <a:rPr lang="de-DE" dirty="0" err="1"/>
              <a:t>litterae</a:t>
            </a:r>
            <a:r>
              <a:rPr lang="de-DE" dirty="0"/>
              <a:t>).</a:t>
            </a:r>
          </a:p>
          <a:p>
            <a:r>
              <a:rPr lang="de-DE" u="sng" dirty="0"/>
              <a:t>Kurztitel</a:t>
            </a:r>
            <a:r>
              <a:rPr lang="de-DE" dirty="0"/>
              <a:t>: </a:t>
            </a:r>
            <a:r>
              <a:rPr lang="de-DE" dirty="0" err="1"/>
              <a:t>Höving</a:t>
            </a:r>
            <a:r>
              <a:rPr lang="de-DE" dirty="0"/>
              <a:t>: Projektion und Übertragung, S. XY.</a:t>
            </a:r>
          </a:p>
        </p:txBody>
      </p:sp>
    </p:spTree>
    <p:extLst>
      <p:ext uri="{BB962C8B-B14F-4D97-AF65-F5344CB8AC3E}">
        <p14:creationId xmlns:p14="http://schemas.microsoft.com/office/powerpoint/2010/main" val="1391595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lvl="0"/>
            <a:r>
              <a:rPr lang="de-DE" dirty="0"/>
              <a:t>Für </a:t>
            </a:r>
            <a:r>
              <a:rPr lang="de-DE" u="sng" dirty="0"/>
              <a:t>jede</a:t>
            </a:r>
            <a:r>
              <a:rPr lang="de-DE" dirty="0"/>
              <a:t> aus der Forschung übernommene Idee, für </a:t>
            </a:r>
            <a:r>
              <a:rPr lang="de-DE" u="sng" dirty="0"/>
              <a:t>jeden</a:t>
            </a:r>
            <a:r>
              <a:rPr lang="de-DE" dirty="0"/>
              <a:t> übernommenen Ansatz, für </a:t>
            </a:r>
            <a:r>
              <a:rPr lang="de-DE" u="sng" dirty="0"/>
              <a:t>jede</a:t>
            </a:r>
            <a:r>
              <a:rPr lang="de-DE" dirty="0"/>
              <a:t> fachliche Information muss die Quelle angegeben werden. Diese Nachweise stehen in den Fußnoten.</a:t>
            </a:r>
          </a:p>
          <a:p>
            <a:pPr lvl="0"/>
            <a:r>
              <a:rPr lang="de-DE" dirty="0"/>
              <a:t>Jede Fußnote beginnt mit einem Großbuchstaben und endet mit einem Punkt.</a:t>
            </a:r>
          </a:p>
          <a:p>
            <a:pPr lvl="0"/>
            <a:r>
              <a:rPr lang="de-DE" dirty="0"/>
              <a:t>Direkte </a:t>
            </a:r>
            <a:r>
              <a:rPr lang="de-DE" dirty="0" err="1">
                <a:latin typeface="Wingdings"/>
              </a:rPr>
              <a:t>ó</a:t>
            </a:r>
            <a:r>
              <a:rPr lang="de-DE" dirty="0"/>
              <a:t> indirekte Zitate („Vgl.“) unterscheiden.</a:t>
            </a:r>
          </a:p>
          <a:p>
            <a:pPr lvl="0"/>
            <a:r>
              <a:rPr lang="de-DE" dirty="0"/>
              <a:t>Wenn sich in der folgenden Fußnote die Quelle wiederholt, „Ebd.“ verwenden.</a:t>
            </a:r>
          </a:p>
          <a:p>
            <a:pPr lvl="0"/>
            <a:r>
              <a:rPr lang="de-DE" dirty="0"/>
              <a:t>Für die Primärliteratur bieten sich ggf. Siglen an.</a:t>
            </a:r>
          </a:p>
          <a:p>
            <a:endParaRPr lang="de-DE" dirty="0"/>
          </a:p>
          <a:p>
            <a:endParaRPr lang="de-DE" dirty="0"/>
          </a:p>
        </p:txBody>
      </p:sp>
    </p:spTree>
    <p:extLst>
      <p:ext uri="{BB962C8B-B14F-4D97-AF65-F5344CB8AC3E}">
        <p14:creationId xmlns:p14="http://schemas.microsoft.com/office/powerpoint/2010/main" val="218153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Zitate</a:t>
            </a:r>
          </a:p>
        </p:txBody>
      </p:sp>
      <p:sp>
        <p:nvSpPr>
          <p:cNvPr id="5" name="Inhaltsplatzhalter 4"/>
          <p:cNvSpPr>
            <a:spLocks noGrp="1"/>
          </p:cNvSpPr>
          <p:nvPr>
            <p:ph idx="1"/>
          </p:nvPr>
        </p:nvSpPr>
        <p:spPr/>
        <p:txBody>
          <a:bodyPr/>
          <a:lstStyle/>
          <a:p>
            <a:pPr lvl="0"/>
            <a:r>
              <a:rPr lang="de-DE" dirty="0"/>
              <a:t>Alle Zitate immer als solche kennzeichnen.</a:t>
            </a:r>
          </a:p>
          <a:p>
            <a:pPr lvl="0"/>
            <a:r>
              <a:rPr lang="de-DE" dirty="0"/>
              <a:t>Wörtliche Zitate müssen immer exakt und vollständig wiedergegeben werden.</a:t>
            </a:r>
          </a:p>
          <a:p>
            <a:pPr lvl="0"/>
            <a:r>
              <a:rPr lang="de-DE" dirty="0"/>
              <a:t>Auslassungen mit „[…]“ markieren, Änderungen in eckigen Klammern ausführen.</a:t>
            </a:r>
          </a:p>
          <a:p>
            <a:pPr lvl="0"/>
            <a:r>
              <a:rPr lang="de-DE" dirty="0"/>
              <a:t>Wenn die Zitate mehr als 2-3 Zeilen füllen, werden sie typographisch abgesetzt (kleinere Schriftgröße, einfacher Zeilenabstand, Einrückung links und rechts). Dann: ohne Anführungszeichen.</a:t>
            </a:r>
          </a:p>
          <a:p>
            <a:endParaRPr lang="de-DE" dirty="0"/>
          </a:p>
        </p:txBody>
      </p:sp>
    </p:spTree>
    <p:extLst>
      <p:ext uri="{BB962C8B-B14F-4D97-AF65-F5344CB8AC3E}">
        <p14:creationId xmlns:p14="http://schemas.microsoft.com/office/powerpoint/2010/main" val="3565424715"/>
      </p:ext>
    </p:extLst>
  </p:cSld>
  <p:clrMapOvr>
    <a:masterClrMapping/>
  </p:clrMapOvr>
</p:sld>
</file>

<file path=ppt/theme/theme1.xml><?xml version="1.0" encoding="utf-8"?>
<a:theme xmlns:a="http://schemas.openxmlformats.org/drawingml/2006/main" name="Vorlage_ohne_Titelbild_deutsch">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Vorlage_ohne_Titelbild_deutsch.pot</Template>
  <TotalTime>0</TotalTime>
  <Words>619</Words>
  <Application>Microsoft Macintosh PowerPoint</Application>
  <PresentationFormat>Bildschirmpräsentation (4:3)</PresentationFormat>
  <Paragraphs>56</Paragraphs>
  <Slides>9</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Calibri</vt:lpstr>
      <vt:lpstr>Times New Roman</vt:lpstr>
      <vt:lpstr>UB Scala</vt:lpstr>
      <vt:lpstr>UB Scala Sans</vt:lpstr>
      <vt:lpstr>Wingdings</vt:lpstr>
      <vt:lpstr>Vorlage_ohne_Titelbild_deutsch</vt:lpstr>
      <vt:lpstr>PowerPoint-Präsentation</vt:lpstr>
      <vt:lpstr>Literaturrecherche</vt:lpstr>
      <vt:lpstr>Welche wissenschaftlichen Textformen kennen Sie?</vt:lpstr>
      <vt:lpstr>PowerPoint-Präsentation</vt:lpstr>
      <vt:lpstr>Monographie</vt:lpstr>
      <vt:lpstr>Jahrbuch</vt:lpstr>
      <vt:lpstr>Zitation</vt:lpstr>
      <vt:lpstr>PowerPoint-Präsentation</vt:lpstr>
      <vt:lpstr>Zitate</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bazv1322</dc:creator>
  <cp:lastModifiedBy>Villinger, Antonia</cp:lastModifiedBy>
  <cp:revision>8</cp:revision>
  <dcterms:created xsi:type="dcterms:W3CDTF">2013-07-31T05:52:25Z</dcterms:created>
  <dcterms:modified xsi:type="dcterms:W3CDTF">2021-07-14T13:28:07Z</dcterms:modified>
</cp:coreProperties>
</file>