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87" r:id="rId6"/>
    <p:sldId id="260" r:id="rId7"/>
    <p:sldId id="261" r:id="rId8"/>
    <p:sldId id="288" r:id="rId9"/>
    <p:sldId id="302" r:id="rId10"/>
    <p:sldId id="262" r:id="rId11"/>
    <p:sldId id="263" r:id="rId12"/>
    <p:sldId id="264" r:id="rId13"/>
    <p:sldId id="265" r:id="rId14"/>
    <p:sldId id="266" r:id="rId15"/>
    <p:sldId id="267" r:id="rId16"/>
    <p:sldId id="286" r:id="rId17"/>
    <p:sldId id="301" r:id="rId18"/>
    <p:sldId id="268" r:id="rId19"/>
    <p:sldId id="269" r:id="rId20"/>
    <p:sldId id="270" r:id="rId21"/>
    <p:sldId id="271" r:id="rId22"/>
    <p:sldId id="298" r:id="rId23"/>
    <p:sldId id="299" r:id="rId24"/>
    <p:sldId id="272" r:id="rId25"/>
    <p:sldId id="273" r:id="rId26"/>
    <p:sldId id="275" r:id="rId27"/>
    <p:sldId id="274" r:id="rId28"/>
    <p:sldId id="279" r:id="rId29"/>
    <p:sldId id="280" r:id="rId30"/>
    <p:sldId id="281" r:id="rId31"/>
    <p:sldId id="294" r:id="rId32"/>
    <p:sldId id="282" r:id="rId33"/>
    <p:sldId id="293" r:id="rId34"/>
    <p:sldId id="296" r:id="rId35"/>
    <p:sldId id="297" r:id="rId36"/>
    <p:sldId id="290" r:id="rId37"/>
    <p:sldId id="291" r:id="rId38"/>
    <p:sldId id="295" r:id="rId39"/>
    <p:sldId id="292" r:id="rId40"/>
    <p:sldId id="283" r:id="rId41"/>
    <p:sldId id="285" r:id="rId42"/>
    <p:sldId id="300"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p:restoredTop sz="94609"/>
  </p:normalViewPr>
  <p:slideViewPr>
    <p:cSldViewPr snapToGrid="0">
      <p:cViewPr>
        <p:scale>
          <a:sx n="72" d="100"/>
          <a:sy n="72" d="100"/>
        </p:scale>
        <p:origin x="-136" y="888"/>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5/19/25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59518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5/19/25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12712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5/19/25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49997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5/19/25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41776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5/19/25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17944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5/19/25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56686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5/19/25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62591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5/19/25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293692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5/19/25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272991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5/19/25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46015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5/19/25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90202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5/19/25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‹Nr.›</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7471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wds.de/wb/pro#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grammis.ids-mannheim.de/" TargetMode="External"/><Relationship Id="rId2" Type="http://schemas.openxmlformats.org/officeDocument/2006/relationships/hyperlink" Target="https://www.dwds.de/" TargetMode="External"/><Relationship Id="rId1" Type="http://schemas.openxmlformats.org/officeDocument/2006/relationships/slideLayout" Target="../slideLayouts/slideLayout2.xml"/><Relationship Id="rId4" Type="http://schemas.openxmlformats.org/officeDocument/2006/relationships/hyperlink" Target="https://www.lehrplanplus.bayern.d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reieckiger abstrakter Hintergrund">
            <a:extLst>
              <a:ext uri="{FF2B5EF4-FFF2-40B4-BE49-F238E27FC236}">
                <a16:creationId xmlns:a16="http://schemas.microsoft.com/office/drawing/2014/main" id="{1E00108D-B890-5D8B-8A5D-FF5418F7287D}"/>
              </a:ext>
            </a:extLst>
          </p:cNvPr>
          <p:cNvPicPr>
            <a:picLocks noChangeAspect="1"/>
          </p:cNvPicPr>
          <p:nvPr/>
        </p:nvPicPr>
        <p:blipFill>
          <a:blip r:embed="rId2"/>
          <a:srcRect t="15730"/>
          <a:stretch>
            <a:fillRect/>
          </a:stretch>
        </p:blipFill>
        <p:spPr>
          <a:xfrm>
            <a:off x="2307" y="0"/>
            <a:ext cx="12192000" cy="6905371"/>
          </a:xfrm>
          <a:prstGeom prst="rect">
            <a:avLst/>
          </a:prstGeom>
        </p:spPr>
      </p:pic>
      <p:sp>
        <p:nvSpPr>
          <p:cNvPr id="24" name="Rectangle 19">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8FB068-D3D3-1CA1-CC51-59AAAE935E49}"/>
              </a:ext>
            </a:extLst>
          </p:cNvPr>
          <p:cNvSpPr>
            <a:spLocks noGrp="1"/>
          </p:cNvSpPr>
          <p:nvPr>
            <p:ph type="ctrTitle"/>
          </p:nvPr>
        </p:nvSpPr>
        <p:spPr>
          <a:xfrm>
            <a:off x="1833541" y="990599"/>
            <a:ext cx="5619054" cy="4849091"/>
          </a:xfrm>
        </p:spPr>
        <p:txBody>
          <a:bodyPr anchor="ctr">
            <a:normAutofit/>
          </a:bodyPr>
          <a:lstStyle/>
          <a:p>
            <a:pPr algn="r"/>
            <a:r>
              <a:rPr lang="de-DE">
                <a:solidFill>
                  <a:srgbClr val="FFFFFF"/>
                </a:solidFill>
              </a:rPr>
              <a:t>Pronomen </a:t>
            </a:r>
            <a:br>
              <a:rPr lang="de-DE">
                <a:solidFill>
                  <a:srgbClr val="FFFFFF"/>
                </a:solidFill>
              </a:rPr>
            </a:br>
            <a:r>
              <a:rPr lang="de-DE">
                <a:solidFill>
                  <a:srgbClr val="FFFFFF"/>
                </a:solidFill>
              </a:rPr>
              <a:t>und</a:t>
            </a:r>
            <a:br>
              <a:rPr lang="de-DE">
                <a:solidFill>
                  <a:srgbClr val="FFFFFF"/>
                </a:solidFill>
              </a:rPr>
            </a:br>
            <a:r>
              <a:rPr lang="de-DE">
                <a:solidFill>
                  <a:srgbClr val="FFFFFF"/>
                </a:solidFill>
              </a:rPr>
              <a:t>Numerale</a:t>
            </a:r>
          </a:p>
        </p:txBody>
      </p:sp>
      <p:sp>
        <p:nvSpPr>
          <p:cNvPr id="3" name="Untertitel 2">
            <a:extLst>
              <a:ext uri="{FF2B5EF4-FFF2-40B4-BE49-F238E27FC236}">
                <a16:creationId xmlns:a16="http://schemas.microsoft.com/office/drawing/2014/main" id="{894B4402-5836-4E99-9C77-099AB45C7B06}"/>
              </a:ext>
            </a:extLst>
          </p:cNvPr>
          <p:cNvSpPr>
            <a:spLocks noGrp="1"/>
          </p:cNvSpPr>
          <p:nvPr>
            <p:ph type="subTitle" idx="1"/>
          </p:nvPr>
        </p:nvSpPr>
        <p:spPr>
          <a:xfrm>
            <a:off x="8420105" y="1447799"/>
            <a:ext cx="3314696" cy="4076699"/>
          </a:xfrm>
        </p:spPr>
        <p:txBody>
          <a:bodyPr anchor="ctr">
            <a:normAutofit/>
          </a:bodyPr>
          <a:lstStyle/>
          <a:p>
            <a:r>
              <a:rPr lang="de-DE" dirty="0">
                <a:solidFill>
                  <a:srgbClr val="FFFFFF"/>
                </a:solidFill>
              </a:rPr>
              <a:t>Von der Sprachwissenschaft in den Deutschunterricht</a:t>
            </a:r>
          </a:p>
          <a:p>
            <a:r>
              <a:rPr lang="de-DE" sz="1800" dirty="0">
                <a:solidFill>
                  <a:srgbClr val="FFFFFF"/>
                </a:solidFill>
              </a:rPr>
              <a:t>Katharina Maria Strubel</a:t>
            </a:r>
          </a:p>
        </p:txBody>
      </p:sp>
      <p:cxnSp>
        <p:nvCxnSpPr>
          <p:cNvPr id="22" name="Straight Connector 21">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0550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03963-87F6-BC6A-3CFE-8207A87B3532}"/>
              </a:ext>
            </a:extLst>
          </p:cNvPr>
          <p:cNvSpPr>
            <a:spLocks noGrp="1"/>
          </p:cNvSpPr>
          <p:nvPr>
            <p:ph type="title"/>
          </p:nvPr>
        </p:nvSpPr>
        <p:spPr/>
        <p:txBody>
          <a:bodyPr/>
          <a:lstStyle/>
          <a:p>
            <a:r>
              <a:rPr lang="de-DE" dirty="0"/>
              <a:t>Reflexivpronomen</a:t>
            </a:r>
          </a:p>
        </p:txBody>
      </p:sp>
      <p:sp>
        <p:nvSpPr>
          <p:cNvPr id="3" name="Inhaltsplatzhalter 2">
            <a:extLst>
              <a:ext uri="{FF2B5EF4-FFF2-40B4-BE49-F238E27FC236}">
                <a16:creationId xmlns:a16="http://schemas.microsoft.com/office/drawing/2014/main" id="{1EDA8F64-C5D8-E843-955E-21B036130CD7}"/>
              </a:ext>
            </a:extLst>
          </p:cNvPr>
          <p:cNvSpPr>
            <a:spLocks noGrp="1"/>
          </p:cNvSpPr>
          <p:nvPr>
            <p:ph idx="1"/>
          </p:nvPr>
        </p:nvSpPr>
        <p:spPr/>
        <p:txBody>
          <a:bodyPr/>
          <a:lstStyle/>
          <a:p>
            <a:r>
              <a:rPr lang="de-DE" dirty="0"/>
              <a:t>Rückbezüglich – mich, dich, sich, uns, euch</a:t>
            </a:r>
          </a:p>
          <a:p>
            <a:r>
              <a:rPr lang="de-DE" dirty="0"/>
              <a:t>Bildung von reflexiven Verbkonstruktionen und bei reflexiven Verben verwendet</a:t>
            </a:r>
          </a:p>
          <a:p>
            <a:r>
              <a:rPr lang="de-DE" dirty="0"/>
              <a:t>Funktioniert nur mit Rückbezug auf den Handlungsträger</a:t>
            </a:r>
          </a:p>
          <a:p>
            <a:r>
              <a:rPr lang="de-DE" dirty="0"/>
              <a:t>Das Reflexivpronomen kann nicht im Nominativ stehen </a:t>
            </a:r>
          </a:p>
          <a:p>
            <a:r>
              <a:rPr lang="de-DE" dirty="0"/>
              <a:t>In der 1. und 2. Person identisch mit dem Personalpronomen. In der 3. Person Einheitsform sich</a:t>
            </a:r>
          </a:p>
        </p:txBody>
      </p:sp>
      <p:pic>
        <p:nvPicPr>
          <p:cNvPr id="5" name="Grafik 4" descr="Ein Bild, das Text, Software, Screenshot, Computersymbol enthält.&#10;&#10;KI-generierte Inhalte können fehlerhaft sein.">
            <a:extLst>
              <a:ext uri="{FF2B5EF4-FFF2-40B4-BE49-F238E27FC236}">
                <a16:creationId xmlns:a16="http://schemas.microsoft.com/office/drawing/2014/main" id="{BA80D693-7DF6-D100-8B96-A4EDE7C01575}"/>
              </a:ext>
            </a:extLst>
          </p:cNvPr>
          <p:cNvPicPr>
            <a:picLocks noChangeAspect="1"/>
          </p:cNvPicPr>
          <p:nvPr/>
        </p:nvPicPr>
        <p:blipFill>
          <a:blip r:embed="rId2"/>
          <a:srcRect l="55284" t="54047" r="4180" b="35330"/>
          <a:stretch/>
        </p:blipFill>
        <p:spPr>
          <a:xfrm>
            <a:off x="3027884" y="4573630"/>
            <a:ext cx="8364016" cy="1369970"/>
          </a:xfrm>
          <a:prstGeom prst="rect">
            <a:avLst/>
          </a:prstGeom>
        </p:spPr>
      </p:pic>
    </p:spTree>
    <p:extLst>
      <p:ext uri="{BB962C8B-B14F-4D97-AF65-F5344CB8AC3E}">
        <p14:creationId xmlns:p14="http://schemas.microsoft.com/office/powerpoint/2010/main" val="138881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EE634-8B79-ABA0-F72C-98BBD6B3A873}"/>
              </a:ext>
            </a:extLst>
          </p:cNvPr>
          <p:cNvSpPr>
            <a:spLocks noGrp="1"/>
          </p:cNvSpPr>
          <p:nvPr>
            <p:ph type="title"/>
          </p:nvPr>
        </p:nvSpPr>
        <p:spPr/>
        <p:txBody>
          <a:bodyPr/>
          <a:lstStyle/>
          <a:p>
            <a:r>
              <a:rPr lang="de-DE" dirty="0"/>
              <a:t>Possessivpronomen</a:t>
            </a:r>
          </a:p>
        </p:txBody>
      </p:sp>
      <p:sp>
        <p:nvSpPr>
          <p:cNvPr id="3" name="Inhaltsplatzhalter 2">
            <a:extLst>
              <a:ext uri="{FF2B5EF4-FFF2-40B4-BE49-F238E27FC236}">
                <a16:creationId xmlns:a16="http://schemas.microsoft.com/office/drawing/2014/main" id="{A1D9AFDA-3E90-78C7-F783-08C8BFD88C7C}"/>
              </a:ext>
            </a:extLst>
          </p:cNvPr>
          <p:cNvSpPr>
            <a:spLocks noGrp="1"/>
          </p:cNvSpPr>
          <p:nvPr>
            <p:ph idx="1"/>
          </p:nvPr>
        </p:nvSpPr>
        <p:spPr/>
        <p:txBody>
          <a:bodyPr/>
          <a:lstStyle/>
          <a:p>
            <a:r>
              <a:rPr lang="de-DE" dirty="0"/>
              <a:t>Besitzanzeigend – mein, dein, sein, ihr, unser, euer</a:t>
            </a:r>
          </a:p>
          <a:p>
            <a:r>
              <a:rPr lang="de-DE" dirty="0"/>
              <a:t>Drücken Besitz oder Zugehörigkeit aus </a:t>
            </a:r>
          </a:p>
          <a:p>
            <a:r>
              <a:rPr lang="de-DE" dirty="0"/>
              <a:t>Beispiel: „Das ist meins.“</a:t>
            </a:r>
          </a:p>
          <a:p>
            <a:r>
              <a:rPr lang="de-DE" dirty="0"/>
              <a:t>Können sowohl als Stellvertreter („meines“) als auch als Begleiter („mein Buch“) verwendet werden </a:t>
            </a:r>
          </a:p>
        </p:txBody>
      </p:sp>
    </p:spTree>
    <p:extLst>
      <p:ext uri="{BB962C8B-B14F-4D97-AF65-F5344CB8AC3E}">
        <p14:creationId xmlns:p14="http://schemas.microsoft.com/office/powerpoint/2010/main" val="26055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B9ABE-180C-A1F0-87A6-8B4DCAE352F7}"/>
              </a:ext>
            </a:extLst>
          </p:cNvPr>
          <p:cNvSpPr>
            <a:spLocks noGrp="1"/>
          </p:cNvSpPr>
          <p:nvPr>
            <p:ph type="title"/>
          </p:nvPr>
        </p:nvSpPr>
        <p:spPr/>
        <p:txBody>
          <a:bodyPr/>
          <a:lstStyle/>
          <a:p>
            <a:r>
              <a:rPr lang="de-DE" dirty="0" err="1"/>
              <a:t>demonstrativpronomen</a:t>
            </a:r>
            <a:endParaRPr lang="de-DE" dirty="0"/>
          </a:p>
        </p:txBody>
      </p:sp>
      <p:sp>
        <p:nvSpPr>
          <p:cNvPr id="3" name="Inhaltsplatzhalter 2">
            <a:extLst>
              <a:ext uri="{FF2B5EF4-FFF2-40B4-BE49-F238E27FC236}">
                <a16:creationId xmlns:a16="http://schemas.microsoft.com/office/drawing/2014/main" id="{1A955E96-4168-C0E0-E0ED-534473AE58AA}"/>
              </a:ext>
            </a:extLst>
          </p:cNvPr>
          <p:cNvSpPr>
            <a:spLocks noGrp="1"/>
          </p:cNvSpPr>
          <p:nvPr>
            <p:ph idx="1"/>
          </p:nvPr>
        </p:nvSpPr>
        <p:spPr/>
        <p:txBody>
          <a:bodyPr/>
          <a:lstStyle/>
          <a:p>
            <a:r>
              <a:rPr lang="de-DE" dirty="0"/>
              <a:t>Hinweisend – diese(</a:t>
            </a:r>
            <a:r>
              <a:rPr lang="de-DE" dirty="0" err="1"/>
              <a:t>r</a:t>
            </a:r>
            <a:r>
              <a:rPr lang="de-DE" dirty="0"/>
              <a:t>/s), jene(</a:t>
            </a:r>
            <a:r>
              <a:rPr lang="de-DE" dirty="0" err="1"/>
              <a:t>r</a:t>
            </a:r>
            <a:r>
              <a:rPr lang="de-DE" dirty="0"/>
              <a:t>/s), der/die/das</a:t>
            </a:r>
          </a:p>
          <a:p>
            <a:r>
              <a:rPr lang="de-DE" dirty="0"/>
              <a:t>Heben bestimmte Elemente besonders hervor und richten die Aufmerksamkeit in besonderer Wiese auf einen Gegenstand, Sachverhalt oder eine Vorstellung</a:t>
            </a:r>
          </a:p>
          <a:p>
            <a:r>
              <a:rPr lang="de-DE" dirty="0"/>
              <a:t>Bezug muss eindeutig erkennbar sein </a:t>
            </a:r>
          </a:p>
          <a:p>
            <a:r>
              <a:rPr lang="de-DE" dirty="0"/>
              <a:t>Können als Stellvertreter und Begleiter auftreten </a:t>
            </a:r>
          </a:p>
        </p:txBody>
      </p:sp>
    </p:spTree>
    <p:extLst>
      <p:ext uri="{BB962C8B-B14F-4D97-AF65-F5344CB8AC3E}">
        <p14:creationId xmlns:p14="http://schemas.microsoft.com/office/powerpoint/2010/main" val="219879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EE85D-FD01-2B83-7DDE-A8758F84312A}"/>
              </a:ext>
            </a:extLst>
          </p:cNvPr>
          <p:cNvSpPr>
            <a:spLocks noGrp="1"/>
          </p:cNvSpPr>
          <p:nvPr>
            <p:ph type="title"/>
          </p:nvPr>
        </p:nvSpPr>
        <p:spPr/>
        <p:txBody>
          <a:bodyPr/>
          <a:lstStyle/>
          <a:p>
            <a:r>
              <a:rPr lang="de-DE" dirty="0" err="1"/>
              <a:t>relativpronomen</a:t>
            </a:r>
            <a:endParaRPr lang="de-DE" dirty="0"/>
          </a:p>
        </p:txBody>
      </p:sp>
      <p:sp>
        <p:nvSpPr>
          <p:cNvPr id="3" name="Inhaltsplatzhalter 2">
            <a:extLst>
              <a:ext uri="{FF2B5EF4-FFF2-40B4-BE49-F238E27FC236}">
                <a16:creationId xmlns:a16="http://schemas.microsoft.com/office/drawing/2014/main" id="{DBED5A44-713B-EA0A-2F96-35EEC1235710}"/>
              </a:ext>
            </a:extLst>
          </p:cNvPr>
          <p:cNvSpPr>
            <a:spLocks noGrp="1"/>
          </p:cNvSpPr>
          <p:nvPr>
            <p:ph idx="1"/>
          </p:nvPr>
        </p:nvSpPr>
        <p:spPr/>
        <p:txBody>
          <a:bodyPr/>
          <a:lstStyle/>
          <a:p>
            <a:r>
              <a:rPr lang="de-DE" dirty="0"/>
              <a:t>Bezüglich – der/die/das, welche(</a:t>
            </a:r>
            <a:r>
              <a:rPr lang="de-DE" dirty="0" err="1"/>
              <a:t>r</a:t>
            </a:r>
            <a:r>
              <a:rPr lang="de-DE" dirty="0"/>
              <a:t>/s)</a:t>
            </a:r>
          </a:p>
          <a:p>
            <a:r>
              <a:rPr lang="de-DE" dirty="0"/>
              <a:t>Leiten Relativsätze ein und beziehen sich auf Nomen oder Pronomen im Hauptsatz </a:t>
            </a:r>
          </a:p>
          <a:p>
            <a:r>
              <a:rPr lang="de-DE" dirty="0"/>
              <a:t>Können auch komplexe Satzstrukturen verknüpfen und übernehmen die Funktion von Subjekten oder Objekten im Nebensatz</a:t>
            </a:r>
          </a:p>
          <a:p>
            <a:r>
              <a:rPr lang="de-DE" dirty="0"/>
              <a:t>Genus und Numerus richtet sich nach dem Bezugswort, der Kasus nach dem Verb des Relativsatzes </a:t>
            </a:r>
          </a:p>
          <a:p>
            <a:r>
              <a:rPr lang="de-DE" dirty="0"/>
              <a:t>Die Deklination unterscheidet sich im Genitiv, sowie im Dativ Plural von der Deklination des </a:t>
            </a:r>
            <a:r>
              <a:rPr lang="de-DE" dirty="0" err="1"/>
              <a:t>Definitartikels</a:t>
            </a:r>
            <a:endParaRPr lang="de-DE" dirty="0"/>
          </a:p>
          <a:p>
            <a:pPr lvl="1"/>
            <a:r>
              <a:rPr lang="de-DE" dirty="0"/>
              <a:t>Im Genitiv wird es wie ein Artikelwort verwendet </a:t>
            </a:r>
          </a:p>
          <a:p>
            <a:endParaRPr lang="de-DE" dirty="0"/>
          </a:p>
          <a:p>
            <a:endParaRPr lang="de-DE" dirty="0"/>
          </a:p>
        </p:txBody>
      </p:sp>
    </p:spTree>
    <p:extLst>
      <p:ext uri="{BB962C8B-B14F-4D97-AF65-F5344CB8AC3E}">
        <p14:creationId xmlns:p14="http://schemas.microsoft.com/office/powerpoint/2010/main" val="39591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74936-2DF4-AAA4-A772-2A2249D39EFD}"/>
              </a:ext>
            </a:extLst>
          </p:cNvPr>
          <p:cNvSpPr>
            <a:spLocks noGrp="1"/>
          </p:cNvSpPr>
          <p:nvPr>
            <p:ph type="title"/>
          </p:nvPr>
        </p:nvSpPr>
        <p:spPr/>
        <p:txBody>
          <a:bodyPr/>
          <a:lstStyle/>
          <a:p>
            <a:r>
              <a:rPr lang="de-DE" dirty="0"/>
              <a:t>Interrogativpronomen</a:t>
            </a:r>
          </a:p>
        </p:txBody>
      </p:sp>
      <p:sp>
        <p:nvSpPr>
          <p:cNvPr id="3" name="Inhaltsplatzhalter 2">
            <a:extLst>
              <a:ext uri="{FF2B5EF4-FFF2-40B4-BE49-F238E27FC236}">
                <a16:creationId xmlns:a16="http://schemas.microsoft.com/office/drawing/2014/main" id="{33463F14-4F6E-4A6A-B2AA-50787A9A10F5}"/>
              </a:ext>
            </a:extLst>
          </p:cNvPr>
          <p:cNvSpPr>
            <a:spLocks noGrp="1"/>
          </p:cNvSpPr>
          <p:nvPr>
            <p:ph idx="1"/>
          </p:nvPr>
        </p:nvSpPr>
        <p:spPr/>
        <p:txBody>
          <a:bodyPr/>
          <a:lstStyle/>
          <a:p>
            <a:r>
              <a:rPr lang="de-DE" dirty="0"/>
              <a:t>Fragend – wer/was, welche(</a:t>
            </a:r>
            <a:r>
              <a:rPr lang="de-DE" dirty="0" err="1"/>
              <a:t>r</a:t>
            </a:r>
            <a:r>
              <a:rPr lang="de-DE" dirty="0"/>
              <a:t>/s)</a:t>
            </a:r>
          </a:p>
          <a:p>
            <a:r>
              <a:rPr lang="de-DE" dirty="0"/>
              <a:t>Fragt nach Personen oder Dingen </a:t>
            </a:r>
          </a:p>
          <a:p>
            <a:r>
              <a:rPr lang="de-DE" dirty="0"/>
              <a:t>Werden zur Bildung von Ergänzungsfragen verwendet und beziehen sich oft auf unbekannte oder unbestimmte Elemente</a:t>
            </a:r>
          </a:p>
          <a:p>
            <a:r>
              <a:rPr lang="de-DE" dirty="0"/>
              <a:t>Wer oder was dekliniert, nur nach Kasus – eine Unterscheidung nach Genus oder Numerus gibt es nicht </a:t>
            </a:r>
          </a:p>
          <a:p>
            <a:endParaRPr lang="de-DE" dirty="0"/>
          </a:p>
        </p:txBody>
      </p:sp>
    </p:spTree>
    <p:extLst>
      <p:ext uri="{BB962C8B-B14F-4D97-AF65-F5344CB8AC3E}">
        <p14:creationId xmlns:p14="http://schemas.microsoft.com/office/powerpoint/2010/main" val="28403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4E1AE-107C-6881-2223-D20A2B883A37}"/>
              </a:ext>
            </a:extLst>
          </p:cNvPr>
          <p:cNvSpPr>
            <a:spLocks noGrp="1"/>
          </p:cNvSpPr>
          <p:nvPr>
            <p:ph type="title"/>
          </p:nvPr>
        </p:nvSpPr>
        <p:spPr/>
        <p:txBody>
          <a:bodyPr/>
          <a:lstStyle/>
          <a:p>
            <a:r>
              <a:rPr lang="de-DE" dirty="0" err="1"/>
              <a:t>indefinitpronomen</a:t>
            </a:r>
            <a:endParaRPr lang="de-DE" dirty="0"/>
          </a:p>
        </p:txBody>
      </p:sp>
      <p:sp>
        <p:nvSpPr>
          <p:cNvPr id="3" name="Inhaltsplatzhalter 2">
            <a:extLst>
              <a:ext uri="{FF2B5EF4-FFF2-40B4-BE49-F238E27FC236}">
                <a16:creationId xmlns:a16="http://schemas.microsoft.com/office/drawing/2014/main" id="{331100EE-10E8-EE89-2778-D377A59485C7}"/>
              </a:ext>
            </a:extLst>
          </p:cNvPr>
          <p:cNvSpPr>
            <a:spLocks noGrp="1"/>
          </p:cNvSpPr>
          <p:nvPr>
            <p:ph idx="1"/>
          </p:nvPr>
        </p:nvSpPr>
        <p:spPr/>
        <p:txBody>
          <a:bodyPr>
            <a:normAutofit/>
          </a:bodyPr>
          <a:lstStyle/>
          <a:p>
            <a:r>
              <a:rPr lang="de-DE" dirty="0"/>
              <a:t>Unbestimmt – manche, einige, keine, alle, etwas*</a:t>
            </a:r>
          </a:p>
          <a:p>
            <a:r>
              <a:rPr lang="de-DE" dirty="0"/>
              <a:t>bezeichnen unbestimmte Mengen oder nicht näher spezifizierte Personen oder Dinge </a:t>
            </a:r>
          </a:p>
          <a:p>
            <a:r>
              <a:rPr lang="de-DE" dirty="0"/>
              <a:t>Sind oft schwer klar abzugrenzen, da sie eine Vielzahl von Bedeutungsnuancen ausdrücken können</a:t>
            </a:r>
          </a:p>
          <a:p>
            <a:endParaRPr lang="de-DE" dirty="0"/>
          </a:p>
          <a:p>
            <a:pPr>
              <a:buNone/>
            </a:pPr>
            <a:endParaRPr lang="de-DE" sz="1400"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algn="just">
              <a:buNone/>
            </a:pPr>
            <a:r>
              <a:rPr lang="de-DE" sz="14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de-DE" sz="1400" kern="0" dirty="0">
                <a:solidFill>
                  <a:srgbClr val="000000"/>
                </a:solidFill>
                <a:effectLst/>
                <a:ea typeface="Times New Roman" panose="02020603050405020304" pitchFamily="18" charset="0"/>
                <a:cs typeface="Times New Roman" panose="02020603050405020304" pitchFamily="18" charset="0"/>
              </a:rPr>
              <a:t>etwas und andere Lexeme, die traditionell dieser Klasse zugerechnet werden, erfüllen eigentlich nicht alle Kriterien, die ihre Zuordnung zu dieser Klasse rechtfertigen würden (hier mangelt es schon an der Flektierbarkeit). Möchte man sich dieser Problematik entziehen bzw. ausdrücken, dass sich ein Lexem zwar funktional entsprechend verhält, aber formal abweicht, kann man neutraler von einem Indefinitum sprechen (analog Relativum, Possessivum usw.).</a:t>
            </a:r>
            <a:endParaRPr lang="de-DE" sz="1400" kern="100" dirty="0">
              <a:effectLst/>
              <a:ea typeface="Aptos" panose="020B0004020202020204" pitchFamily="34" charset="0"/>
              <a:cs typeface="Times New Roman" panose="02020603050405020304" pitchFamily="18" charset="0"/>
            </a:endParaRPr>
          </a:p>
          <a:p>
            <a:pPr marL="0" indent="0">
              <a:lnSpc>
                <a:spcPct val="115000"/>
              </a:lnSpc>
              <a:buNone/>
            </a:pP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403546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DE7C6-21A3-FEBD-BBD8-BC6E0D0BD535}"/>
              </a:ext>
            </a:extLst>
          </p:cNvPr>
          <p:cNvSpPr>
            <a:spLocks noGrp="1"/>
          </p:cNvSpPr>
          <p:nvPr>
            <p:ph type="title"/>
          </p:nvPr>
        </p:nvSpPr>
        <p:spPr/>
        <p:txBody>
          <a:bodyPr/>
          <a:lstStyle/>
          <a:p>
            <a:r>
              <a:rPr lang="de-DE" dirty="0"/>
              <a:t>Reziprokpronomen </a:t>
            </a:r>
          </a:p>
        </p:txBody>
      </p:sp>
      <p:sp>
        <p:nvSpPr>
          <p:cNvPr id="3" name="Inhaltsplatzhalter 2">
            <a:extLst>
              <a:ext uri="{FF2B5EF4-FFF2-40B4-BE49-F238E27FC236}">
                <a16:creationId xmlns:a16="http://schemas.microsoft.com/office/drawing/2014/main" id="{86FF4D91-DA9A-0DB0-FAAF-BE18460C3E4A}"/>
              </a:ext>
            </a:extLst>
          </p:cNvPr>
          <p:cNvSpPr>
            <a:spLocks noGrp="1"/>
          </p:cNvSpPr>
          <p:nvPr>
            <p:ph idx="1"/>
          </p:nvPr>
        </p:nvSpPr>
        <p:spPr/>
        <p:txBody>
          <a:bodyPr/>
          <a:lstStyle/>
          <a:p>
            <a:r>
              <a:rPr lang="de-DE" dirty="0"/>
              <a:t>Wechselseitig – einander, sich</a:t>
            </a:r>
          </a:p>
          <a:p>
            <a:r>
              <a:rPr lang="de-DE" dirty="0"/>
              <a:t>Drückt eine wechselseitige, symmetrische Relation aus </a:t>
            </a:r>
          </a:p>
          <a:p>
            <a:r>
              <a:rPr lang="de-DE" dirty="0"/>
              <a:t>Betonen die Gegenseitigkeit einer Handlung und steht meist nur im Plural </a:t>
            </a:r>
          </a:p>
          <a:p>
            <a:pPr lvl="1"/>
            <a:r>
              <a:rPr lang="de-DE" dirty="0"/>
              <a:t>Beispiel: „Anna und Peter helfen einander.“</a:t>
            </a:r>
          </a:p>
        </p:txBody>
      </p:sp>
    </p:spTree>
    <p:extLst>
      <p:ext uri="{BB962C8B-B14F-4D97-AF65-F5344CB8AC3E}">
        <p14:creationId xmlns:p14="http://schemas.microsoft.com/office/powerpoint/2010/main" val="364868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03F945E9-8068-7043-B2B2-ACB10FCF7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A1AC8B-3F3F-F220-DF2E-11FC22C87881}"/>
              </a:ext>
            </a:extLst>
          </p:cNvPr>
          <p:cNvSpPr>
            <a:spLocks noGrp="1"/>
          </p:cNvSpPr>
          <p:nvPr>
            <p:ph type="title"/>
          </p:nvPr>
        </p:nvSpPr>
        <p:spPr>
          <a:xfrm>
            <a:off x="717983" y="1390650"/>
            <a:ext cx="6541799" cy="4076700"/>
          </a:xfrm>
        </p:spPr>
        <p:txBody>
          <a:bodyPr vert="horz" lIns="91440" tIns="45720" rIns="91440" bIns="45720" rtlCol="0" anchor="ctr">
            <a:normAutofit/>
          </a:bodyPr>
          <a:lstStyle/>
          <a:p>
            <a:r>
              <a:rPr lang="en-US" sz="6600"/>
              <a:t>Kahoot Quizz</a:t>
            </a:r>
          </a:p>
        </p:txBody>
      </p:sp>
      <p:cxnSp>
        <p:nvCxnSpPr>
          <p:cNvPr id="13" name="Straight Connector 12">
            <a:extLst>
              <a:ext uri="{FF2B5EF4-FFF2-40B4-BE49-F238E27FC236}">
                <a16:creationId xmlns:a16="http://schemas.microsoft.com/office/drawing/2014/main" id="{D40C7B8C-D44C-85BF-4166-E0609E10E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296150" y="34290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7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C7E2F-ED1B-E579-E353-E572BAAC8D59}"/>
              </a:ext>
            </a:extLst>
          </p:cNvPr>
          <p:cNvSpPr>
            <a:spLocks noGrp="1"/>
          </p:cNvSpPr>
          <p:nvPr>
            <p:ph type="title"/>
          </p:nvPr>
        </p:nvSpPr>
        <p:spPr/>
        <p:txBody>
          <a:bodyPr/>
          <a:lstStyle/>
          <a:p>
            <a:r>
              <a:rPr lang="de-DE" dirty="0"/>
              <a:t>Numerale</a:t>
            </a:r>
          </a:p>
        </p:txBody>
      </p:sp>
      <p:sp>
        <p:nvSpPr>
          <p:cNvPr id="3" name="Inhaltsplatzhalter 2">
            <a:extLst>
              <a:ext uri="{FF2B5EF4-FFF2-40B4-BE49-F238E27FC236}">
                <a16:creationId xmlns:a16="http://schemas.microsoft.com/office/drawing/2014/main" id="{11A56AFB-4AF8-97FA-72B7-522F22880260}"/>
              </a:ext>
            </a:extLst>
          </p:cNvPr>
          <p:cNvSpPr>
            <a:spLocks noGrp="1"/>
          </p:cNvSpPr>
          <p:nvPr>
            <p:ph idx="1"/>
          </p:nvPr>
        </p:nvSpPr>
        <p:spPr/>
        <p:txBody>
          <a:bodyPr/>
          <a:lstStyle/>
          <a:p>
            <a:pPr>
              <a:lnSpc>
                <a:spcPct val="115000"/>
              </a:lnSpc>
            </a:pPr>
            <a:r>
              <a:rPr lang="de-DE" kern="100" dirty="0">
                <a:solidFill>
                  <a:srgbClr val="000000"/>
                </a:solidFill>
                <a:effectLst/>
                <a:ea typeface="Aptos" panose="020B0004020202020204" pitchFamily="34" charset="0"/>
                <a:cs typeface="Times New Roman" panose="02020603050405020304" pitchFamily="18" charset="0"/>
              </a:rPr>
              <a:t>[</a:t>
            </a:r>
            <a:r>
              <a:rPr lang="de-DE" kern="100" dirty="0" err="1">
                <a:solidFill>
                  <a:srgbClr val="000000"/>
                </a:solidFill>
                <a:effectLst/>
                <a:ea typeface="Aptos" panose="020B0004020202020204" pitchFamily="34" charset="0"/>
                <a:cs typeface="Times New Roman" panose="02020603050405020304" pitchFamily="18" charset="0"/>
              </a:rPr>
              <a:t>nume</a:t>
            </a:r>
            <a:r>
              <a:rPr lang="en-US" kern="100" dirty="0">
                <a:solidFill>
                  <a:srgbClr val="000000"/>
                </a:solidFill>
                <a:effectLst/>
                <a:ea typeface="Aptos" panose="020B0004020202020204" pitchFamily="34" charset="0"/>
                <a:cs typeface="Times New Roman" panose="02020603050405020304" pitchFamily="18" charset="0"/>
              </a:rPr>
              <a:t>ˈ</a:t>
            </a:r>
            <a:r>
              <a:rPr lang="de-DE" kern="100" dirty="0" err="1">
                <a:solidFill>
                  <a:srgbClr val="000000"/>
                </a:solidFill>
                <a:effectLst/>
                <a:ea typeface="Aptos" panose="020B0004020202020204" pitchFamily="34" charset="0"/>
                <a:cs typeface="Times New Roman" panose="02020603050405020304" pitchFamily="18" charset="0"/>
              </a:rPr>
              <a:t>ʀa</a:t>
            </a:r>
            <a:r>
              <a:rPr lang="en-US" kern="100" dirty="0">
                <a:solidFill>
                  <a:srgbClr val="000000"/>
                </a:solidFill>
                <a:effectLst/>
                <a:ea typeface="Aptos" panose="020B0004020202020204" pitchFamily="34" charset="0"/>
                <a:cs typeface="Times New Roman" panose="02020603050405020304" pitchFamily="18" charset="0"/>
              </a:rPr>
              <a:t>ː</a:t>
            </a:r>
            <a:r>
              <a:rPr lang="de-DE" kern="100" dirty="0" err="1">
                <a:solidFill>
                  <a:srgbClr val="000000"/>
                </a:solidFill>
                <a:effectLst/>
                <a:ea typeface="Aptos" panose="020B0004020202020204" pitchFamily="34" charset="0"/>
                <a:cs typeface="Times New Roman" panose="02020603050405020304" pitchFamily="18" charset="0"/>
              </a:rPr>
              <a:t>lə</a:t>
            </a:r>
            <a:r>
              <a:rPr lang="de-DE" kern="100" dirty="0">
                <a:solidFill>
                  <a:srgbClr val="000000"/>
                </a:solidFill>
                <a:effectLst/>
                <a:ea typeface="Aptos" panose="020B0004020202020204" pitchFamily="34" charset="0"/>
                <a:cs typeface="Times New Roman" panose="02020603050405020304" pitchFamily="18" charset="0"/>
              </a:rPr>
              <a:t>]</a:t>
            </a:r>
            <a:endParaRPr lang="de-DE" kern="100" dirty="0">
              <a:effectLst/>
              <a:ea typeface="Aptos" panose="020B0004020202020204" pitchFamily="34" charset="0"/>
              <a:cs typeface="Times New Roman" panose="02020603050405020304" pitchFamily="18" charset="0"/>
            </a:endParaRPr>
          </a:p>
          <a:p>
            <a:pPr>
              <a:lnSpc>
                <a:spcPct val="115000"/>
              </a:lnSpc>
            </a:pPr>
            <a:r>
              <a:rPr lang="de-DE" i="1" kern="100" dirty="0">
                <a:solidFill>
                  <a:srgbClr val="000000"/>
                </a:solidFill>
                <a:effectLst/>
                <a:ea typeface="Aptos" panose="020B0004020202020204" pitchFamily="34" charset="0"/>
                <a:cs typeface="Times New Roman" panose="02020603050405020304" pitchFamily="18" charset="0"/>
              </a:rPr>
              <a:t>Herkunft </a:t>
            </a:r>
            <a:r>
              <a:rPr lang="de-DE" kern="100" dirty="0">
                <a:solidFill>
                  <a:srgbClr val="000000"/>
                </a:solidFill>
                <a:effectLst/>
                <a:ea typeface="Aptos" panose="020B0004020202020204" pitchFamily="34" charset="0"/>
                <a:cs typeface="Times New Roman" panose="02020603050405020304" pitchFamily="18" charset="0"/>
              </a:rPr>
              <a:t>aus gleichbedeutend </a:t>
            </a:r>
            <a:r>
              <a:rPr lang="de-DE" b="1" kern="100" dirty="0">
                <a:solidFill>
                  <a:srgbClr val="000000"/>
                </a:solidFill>
                <a:effectLst/>
                <a:ea typeface="Aptos" panose="020B0004020202020204" pitchFamily="34" charset="0"/>
                <a:cs typeface="Times New Roman" panose="02020603050405020304" pitchFamily="18" charset="0"/>
              </a:rPr>
              <a:t>(</a:t>
            </a:r>
            <a:r>
              <a:rPr lang="de-DE" b="1" kern="100" dirty="0" err="1">
                <a:solidFill>
                  <a:srgbClr val="000000"/>
                </a:solidFill>
                <a:effectLst/>
                <a:ea typeface="Aptos" panose="020B0004020202020204" pitchFamily="34" charset="0"/>
                <a:cs typeface="Times New Roman" panose="02020603050405020304" pitchFamily="18" charset="0"/>
              </a:rPr>
              <a:t>nōmen</a:t>
            </a:r>
            <a:r>
              <a:rPr lang="de-DE" b="1" kern="100" dirty="0">
                <a:solidFill>
                  <a:srgbClr val="000000"/>
                </a:solidFill>
                <a:effectLst/>
                <a:ea typeface="Aptos" panose="020B0004020202020204" pitchFamily="34" charset="0"/>
                <a:cs typeface="Times New Roman" panose="02020603050405020304" pitchFamily="18" charset="0"/>
              </a:rPr>
              <a:t>) </a:t>
            </a:r>
            <a:r>
              <a:rPr lang="de-DE" b="1" kern="100" dirty="0" err="1">
                <a:solidFill>
                  <a:srgbClr val="000000"/>
                </a:solidFill>
                <a:effectLst/>
                <a:ea typeface="Aptos" panose="020B0004020202020204" pitchFamily="34" charset="0"/>
                <a:cs typeface="Times New Roman" panose="02020603050405020304" pitchFamily="18" charset="0"/>
              </a:rPr>
              <a:t>numerāle</a:t>
            </a:r>
            <a:r>
              <a:rPr lang="de-DE" kern="100" baseline="-25000" dirty="0" err="1">
                <a:solidFill>
                  <a:srgbClr val="000000"/>
                </a:solidFill>
                <a:effectLst/>
                <a:ea typeface="Aptos" panose="020B0004020202020204" pitchFamily="34" charset="0"/>
                <a:cs typeface="Times New Roman" panose="02020603050405020304" pitchFamily="18" charset="0"/>
              </a:rPr>
              <a:t>spätlat</a:t>
            </a:r>
            <a:r>
              <a:rPr lang="de-DE" kern="100" dirty="0">
                <a:solidFill>
                  <a:srgbClr val="000000"/>
                </a:solidFill>
                <a:effectLst/>
                <a:ea typeface="Aptos" panose="020B0004020202020204" pitchFamily="34" charset="0"/>
                <a:cs typeface="Times New Roman" panose="02020603050405020304" pitchFamily="18" charset="0"/>
              </a:rPr>
              <a:t> &lt; </a:t>
            </a:r>
            <a:r>
              <a:rPr lang="de-DE" b="1" kern="100" dirty="0" err="1">
                <a:solidFill>
                  <a:srgbClr val="000000"/>
                </a:solidFill>
                <a:effectLst/>
                <a:ea typeface="Aptos" panose="020B0004020202020204" pitchFamily="34" charset="0"/>
                <a:cs typeface="Times New Roman" panose="02020603050405020304" pitchFamily="18" charset="0"/>
              </a:rPr>
              <a:t>numerus</a:t>
            </a:r>
            <a:r>
              <a:rPr lang="de-DE" kern="100" baseline="-25000" dirty="0" err="1">
                <a:solidFill>
                  <a:srgbClr val="000000"/>
                </a:solidFill>
                <a:effectLst/>
                <a:ea typeface="Aptos" panose="020B0004020202020204" pitchFamily="34" charset="0"/>
                <a:cs typeface="Times New Roman" panose="02020603050405020304" pitchFamily="18" charset="0"/>
              </a:rPr>
              <a:t>lat</a:t>
            </a:r>
            <a:r>
              <a:rPr lang="de-DE" kern="100" dirty="0">
                <a:solidFill>
                  <a:srgbClr val="000000"/>
                </a:solidFill>
                <a:effectLst/>
                <a:ea typeface="Aptos" panose="020B0004020202020204" pitchFamily="34" charset="0"/>
                <a:cs typeface="Times New Roman" panose="02020603050405020304" pitchFamily="18" charset="0"/>
              </a:rPr>
              <a:t> ‘Zahl’ </a:t>
            </a:r>
            <a:r>
              <a:rPr lang="de-DE" sz="1600" kern="100" dirty="0">
                <a:solidFill>
                  <a:srgbClr val="000000"/>
                </a:solidFill>
                <a:effectLst/>
                <a:ea typeface="Aptos" panose="020B0004020202020204" pitchFamily="34" charset="0"/>
                <a:cs typeface="Times New Roman" panose="02020603050405020304" pitchFamily="18" charset="0"/>
              </a:rPr>
              <a:t>(DWDS)</a:t>
            </a:r>
            <a:endParaRPr lang="de-DE" sz="1600" kern="100" dirty="0">
              <a:effectLst/>
              <a:ea typeface="Aptos" panose="020B0004020202020204" pitchFamily="34" charset="0"/>
              <a:cs typeface="Times New Roman" panose="02020603050405020304" pitchFamily="18" charset="0"/>
            </a:endParaRPr>
          </a:p>
          <a:p>
            <a:pPr>
              <a:lnSpc>
                <a:spcPct val="115000"/>
              </a:lnSpc>
            </a:pPr>
            <a:r>
              <a:rPr lang="de-DE" kern="100" dirty="0">
                <a:effectLst/>
                <a:ea typeface="Aptos" panose="020B0004020202020204" pitchFamily="34" charset="0"/>
                <a:cs typeface="Times New Roman" panose="02020603050405020304" pitchFamily="18" charset="0"/>
              </a:rPr>
              <a:t>Auch Zahlwörter genannt</a:t>
            </a:r>
          </a:p>
          <a:p>
            <a:pPr>
              <a:lnSpc>
                <a:spcPct val="115000"/>
              </a:lnSpc>
            </a:pPr>
            <a:r>
              <a:rPr lang="de-DE" kern="100" dirty="0">
                <a:ea typeface="Aptos" panose="020B0004020202020204" pitchFamily="34" charset="0"/>
                <a:cs typeface="Times New Roman" panose="02020603050405020304" pitchFamily="18" charset="0"/>
              </a:rPr>
              <a:t>Numerale sind Wörter, die Mengen, Ordnungen, Teile eines Ganzen oder Häufigkeiten ausdrücken</a:t>
            </a:r>
            <a:endParaRPr lang="de-DE" kern="100" dirty="0">
              <a:effectLst/>
              <a:ea typeface="Aptos" panose="020B000402020202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84810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4E3D2-7C25-A97A-7354-78993E80C932}"/>
              </a:ext>
            </a:extLst>
          </p:cNvPr>
          <p:cNvSpPr>
            <a:spLocks noGrp="1"/>
          </p:cNvSpPr>
          <p:nvPr>
            <p:ph type="title"/>
          </p:nvPr>
        </p:nvSpPr>
        <p:spPr/>
        <p:txBody>
          <a:bodyPr/>
          <a:lstStyle/>
          <a:p>
            <a:r>
              <a:rPr lang="de-DE" dirty="0"/>
              <a:t>Merkmale von </a:t>
            </a:r>
            <a:r>
              <a:rPr lang="de-DE" dirty="0" err="1"/>
              <a:t>numeralen</a:t>
            </a:r>
            <a:endParaRPr lang="de-DE" dirty="0"/>
          </a:p>
        </p:txBody>
      </p:sp>
      <p:sp>
        <p:nvSpPr>
          <p:cNvPr id="3" name="Inhaltsplatzhalter 2">
            <a:extLst>
              <a:ext uri="{FF2B5EF4-FFF2-40B4-BE49-F238E27FC236}">
                <a16:creationId xmlns:a16="http://schemas.microsoft.com/office/drawing/2014/main" id="{157A2B70-042D-D748-BE2F-456F41030B25}"/>
              </a:ext>
            </a:extLst>
          </p:cNvPr>
          <p:cNvSpPr>
            <a:spLocks noGrp="1"/>
          </p:cNvSpPr>
          <p:nvPr>
            <p:ph idx="1"/>
          </p:nvPr>
        </p:nvSpPr>
        <p:spPr/>
        <p:txBody>
          <a:bodyPr/>
          <a:lstStyle/>
          <a:p>
            <a:r>
              <a:rPr lang="de-DE" dirty="0"/>
              <a:t>Alle Wörter sind nach inhaltlichen Kriterien erfasst: alle haben etwas mit Zahlen und numerischen Verhältnissen zu tun </a:t>
            </a:r>
          </a:p>
          <a:p>
            <a:pPr lvl="1"/>
            <a:r>
              <a:rPr lang="de-DE" dirty="0"/>
              <a:t>Adjektive: </a:t>
            </a:r>
            <a:r>
              <a:rPr lang="de-DE" i="1" dirty="0"/>
              <a:t>der dreifache Satz</a:t>
            </a:r>
          </a:p>
          <a:p>
            <a:pPr lvl="1"/>
            <a:r>
              <a:rPr lang="de-DE" dirty="0"/>
              <a:t>Nomen: </a:t>
            </a:r>
            <a:r>
              <a:rPr lang="de-DE" i="1" dirty="0"/>
              <a:t>das Dutzend, die Millionen</a:t>
            </a:r>
          </a:p>
          <a:p>
            <a:pPr lvl="1"/>
            <a:r>
              <a:rPr lang="de-DE" dirty="0"/>
              <a:t>Pronomen: </a:t>
            </a:r>
            <a:r>
              <a:rPr lang="de-DE" i="1" dirty="0"/>
              <a:t>alle, mehrere</a:t>
            </a:r>
          </a:p>
          <a:p>
            <a:pPr lvl="1"/>
            <a:r>
              <a:rPr lang="de-DE" dirty="0"/>
              <a:t>Adverbien: </a:t>
            </a:r>
            <a:r>
              <a:rPr lang="de-DE" i="1" dirty="0"/>
              <a:t>dreimal, vielmals</a:t>
            </a:r>
          </a:p>
          <a:p>
            <a:r>
              <a:rPr lang="de-DE" dirty="0"/>
              <a:t>Unterscheidung von Groß- und Kleinschreibung </a:t>
            </a:r>
          </a:p>
        </p:txBody>
      </p:sp>
    </p:spTree>
    <p:extLst>
      <p:ext uri="{BB962C8B-B14F-4D97-AF65-F5344CB8AC3E}">
        <p14:creationId xmlns:p14="http://schemas.microsoft.com/office/powerpoint/2010/main" val="225263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78415-FDAC-3BAC-80B8-1CFC00FC7A7B}"/>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C4006C7D-3A06-1516-FF30-EC16DBE82410}"/>
              </a:ext>
            </a:extLst>
          </p:cNvPr>
          <p:cNvSpPr>
            <a:spLocks noGrp="1"/>
          </p:cNvSpPr>
          <p:nvPr>
            <p:ph idx="1"/>
          </p:nvPr>
        </p:nvSpPr>
        <p:spPr/>
        <p:txBody>
          <a:bodyPr/>
          <a:lstStyle/>
          <a:p>
            <a:r>
              <a:rPr lang="de-DE" dirty="0"/>
              <a:t>Pronomen</a:t>
            </a:r>
          </a:p>
          <a:p>
            <a:pPr lvl="1"/>
            <a:r>
              <a:rPr lang="de-DE" dirty="0" err="1"/>
              <a:t>Kahoot</a:t>
            </a:r>
            <a:endParaRPr lang="de-DE" dirty="0"/>
          </a:p>
          <a:p>
            <a:r>
              <a:rPr lang="de-DE" dirty="0"/>
              <a:t>Numerale</a:t>
            </a:r>
          </a:p>
          <a:p>
            <a:r>
              <a:rPr lang="de-DE" dirty="0"/>
              <a:t>Unterrichtsentwurf</a:t>
            </a:r>
          </a:p>
          <a:p>
            <a:r>
              <a:rPr lang="de-DE" dirty="0"/>
              <a:t>Quellen</a:t>
            </a:r>
          </a:p>
        </p:txBody>
      </p:sp>
    </p:spTree>
    <p:extLst>
      <p:ext uri="{BB962C8B-B14F-4D97-AF65-F5344CB8AC3E}">
        <p14:creationId xmlns:p14="http://schemas.microsoft.com/office/powerpoint/2010/main" val="190607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84438-F3D4-12CE-C825-D5BADDD8145B}"/>
              </a:ext>
            </a:extLst>
          </p:cNvPr>
          <p:cNvSpPr>
            <a:spLocks noGrp="1"/>
          </p:cNvSpPr>
          <p:nvPr>
            <p:ph type="title"/>
          </p:nvPr>
        </p:nvSpPr>
        <p:spPr/>
        <p:txBody>
          <a:bodyPr/>
          <a:lstStyle/>
          <a:p>
            <a:r>
              <a:rPr lang="de-DE" dirty="0"/>
              <a:t>Arten von </a:t>
            </a:r>
            <a:r>
              <a:rPr lang="de-DE" dirty="0" err="1"/>
              <a:t>numeralen</a:t>
            </a:r>
            <a:endParaRPr lang="de-DE" dirty="0"/>
          </a:p>
        </p:txBody>
      </p:sp>
      <p:sp>
        <p:nvSpPr>
          <p:cNvPr id="3" name="Inhaltsplatzhalter 2">
            <a:extLst>
              <a:ext uri="{FF2B5EF4-FFF2-40B4-BE49-F238E27FC236}">
                <a16:creationId xmlns:a16="http://schemas.microsoft.com/office/drawing/2014/main" id="{974B879D-6AB9-E174-F91E-DF48C1534B60}"/>
              </a:ext>
            </a:extLst>
          </p:cNvPr>
          <p:cNvSpPr>
            <a:spLocks noGrp="1"/>
          </p:cNvSpPr>
          <p:nvPr>
            <p:ph idx="1"/>
          </p:nvPr>
        </p:nvSpPr>
        <p:spPr/>
        <p:txBody>
          <a:bodyPr/>
          <a:lstStyle/>
          <a:p>
            <a:r>
              <a:rPr lang="de-DE" dirty="0"/>
              <a:t>Kardinalzahl</a:t>
            </a:r>
          </a:p>
          <a:p>
            <a:pPr lvl="1"/>
            <a:r>
              <a:rPr lang="de-DE" dirty="0"/>
              <a:t>Vervielfältigungszahlwörter</a:t>
            </a:r>
          </a:p>
          <a:p>
            <a:pPr lvl="1"/>
            <a:r>
              <a:rPr lang="de-DE" dirty="0"/>
              <a:t>Gattungszahlwörter</a:t>
            </a:r>
          </a:p>
          <a:p>
            <a:pPr lvl="1"/>
            <a:r>
              <a:rPr lang="de-DE" dirty="0"/>
              <a:t>Wiederholungszahlwörter</a:t>
            </a:r>
          </a:p>
          <a:p>
            <a:r>
              <a:rPr lang="de-DE" dirty="0"/>
              <a:t>Ordinalzahl</a:t>
            </a:r>
          </a:p>
          <a:p>
            <a:pPr lvl="1"/>
            <a:r>
              <a:rPr lang="de-DE" dirty="0"/>
              <a:t>Bruchzahl</a:t>
            </a:r>
          </a:p>
        </p:txBody>
      </p:sp>
    </p:spTree>
    <p:extLst>
      <p:ext uri="{BB962C8B-B14F-4D97-AF65-F5344CB8AC3E}">
        <p14:creationId xmlns:p14="http://schemas.microsoft.com/office/powerpoint/2010/main" val="11348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6C75F-92D1-A6EE-F3F5-FB38575F9C9B}"/>
              </a:ext>
            </a:extLst>
          </p:cNvPr>
          <p:cNvSpPr>
            <a:spLocks noGrp="1"/>
          </p:cNvSpPr>
          <p:nvPr>
            <p:ph type="title"/>
          </p:nvPr>
        </p:nvSpPr>
        <p:spPr/>
        <p:txBody>
          <a:bodyPr/>
          <a:lstStyle/>
          <a:p>
            <a:r>
              <a:rPr lang="de-DE" dirty="0"/>
              <a:t>Kardinalzahl</a:t>
            </a:r>
          </a:p>
        </p:txBody>
      </p:sp>
      <p:sp>
        <p:nvSpPr>
          <p:cNvPr id="3" name="Inhaltsplatzhalter 2">
            <a:extLst>
              <a:ext uri="{FF2B5EF4-FFF2-40B4-BE49-F238E27FC236}">
                <a16:creationId xmlns:a16="http://schemas.microsoft.com/office/drawing/2014/main" id="{8D016A13-46BB-5763-40B9-8F273FA77DE7}"/>
              </a:ext>
            </a:extLst>
          </p:cNvPr>
          <p:cNvSpPr>
            <a:spLocks noGrp="1"/>
          </p:cNvSpPr>
          <p:nvPr>
            <p:ph idx="1"/>
          </p:nvPr>
        </p:nvSpPr>
        <p:spPr/>
        <p:txBody>
          <a:bodyPr/>
          <a:lstStyle/>
          <a:p>
            <a:r>
              <a:rPr lang="de-DE" dirty="0"/>
              <a:t>Bezeichnen die Grundzahlen</a:t>
            </a:r>
          </a:p>
          <a:p>
            <a:r>
              <a:rPr lang="de-DE" i="1" dirty="0"/>
              <a:t>drei, dreißig, tausend </a:t>
            </a:r>
          </a:p>
          <a:p>
            <a:r>
              <a:rPr lang="de-DE" dirty="0"/>
              <a:t>“Eins“ wird vollständig dekliniert (z.B. dieses einen Versuchs)</a:t>
            </a:r>
          </a:p>
          <a:p>
            <a:r>
              <a:rPr lang="de-DE" dirty="0"/>
              <a:t>„Zwei“ und „drei“ bilden Genitivformen (z.B. dreier Studien), sofern kein Artikelwort vorhanden ist</a:t>
            </a:r>
          </a:p>
          <a:p>
            <a:r>
              <a:rPr lang="de-DE" dirty="0"/>
              <a:t>Große Zahlen (ab einer Million) werden als Substantive verwendet </a:t>
            </a:r>
          </a:p>
          <a:p>
            <a:endParaRPr lang="de-DE" dirty="0"/>
          </a:p>
        </p:txBody>
      </p:sp>
    </p:spTree>
    <p:extLst>
      <p:ext uri="{BB962C8B-B14F-4D97-AF65-F5344CB8AC3E}">
        <p14:creationId xmlns:p14="http://schemas.microsoft.com/office/powerpoint/2010/main" val="359095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892B7-C173-01D5-5D5D-F3A054A426D8}"/>
              </a:ext>
            </a:extLst>
          </p:cNvPr>
          <p:cNvSpPr>
            <a:spLocks noGrp="1"/>
          </p:cNvSpPr>
          <p:nvPr>
            <p:ph type="title"/>
          </p:nvPr>
        </p:nvSpPr>
        <p:spPr/>
        <p:txBody>
          <a:bodyPr>
            <a:normAutofit/>
          </a:bodyPr>
          <a:lstStyle/>
          <a:p>
            <a:r>
              <a:rPr lang="de-DE" dirty="0"/>
              <a:t>Vervielfältigungszahlwörter</a:t>
            </a:r>
          </a:p>
        </p:txBody>
      </p:sp>
      <p:sp>
        <p:nvSpPr>
          <p:cNvPr id="3" name="Inhaltsplatzhalter 2">
            <a:extLst>
              <a:ext uri="{FF2B5EF4-FFF2-40B4-BE49-F238E27FC236}">
                <a16:creationId xmlns:a16="http://schemas.microsoft.com/office/drawing/2014/main" id="{06A2076E-E00B-8E32-4B33-699703D6F775}"/>
              </a:ext>
            </a:extLst>
          </p:cNvPr>
          <p:cNvSpPr>
            <a:spLocks noGrp="1"/>
          </p:cNvSpPr>
          <p:nvPr>
            <p:ph idx="1"/>
          </p:nvPr>
        </p:nvSpPr>
        <p:spPr/>
        <p:txBody>
          <a:bodyPr/>
          <a:lstStyle/>
          <a:p>
            <a:r>
              <a:rPr lang="de-DE" dirty="0"/>
              <a:t>Bezeichnen Vielfache einer Menge</a:t>
            </a:r>
          </a:p>
          <a:p>
            <a:r>
              <a:rPr lang="de-DE" i="1" dirty="0"/>
              <a:t>doppelt, dreifach, tausendfach</a:t>
            </a:r>
          </a:p>
          <a:p>
            <a:r>
              <a:rPr lang="de-DE" dirty="0"/>
              <a:t>Oft adverbial gebraucht: er erhielt die doppelte Menge</a:t>
            </a:r>
          </a:p>
          <a:p>
            <a:r>
              <a:rPr lang="de-DE" dirty="0"/>
              <a:t>Können auch als attributive Adjektive verwendet werden (ein dreifacher Gewinn)</a:t>
            </a:r>
          </a:p>
        </p:txBody>
      </p:sp>
    </p:spTree>
    <p:extLst>
      <p:ext uri="{BB962C8B-B14F-4D97-AF65-F5344CB8AC3E}">
        <p14:creationId xmlns:p14="http://schemas.microsoft.com/office/powerpoint/2010/main" val="197570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6B9F6-A01F-C0A3-4A8B-9CC767960C7B}"/>
              </a:ext>
            </a:extLst>
          </p:cNvPr>
          <p:cNvSpPr>
            <a:spLocks noGrp="1"/>
          </p:cNvSpPr>
          <p:nvPr>
            <p:ph type="title"/>
          </p:nvPr>
        </p:nvSpPr>
        <p:spPr/>
        <p:txBody>
          <a:bodyPr>
            <a:normAutofit/>
          </a:bodyPr>
          <a:lstStyle/>
          <a:p>
            <a:r>
              <a:rPr lang="de-DE" dirty="0"/>
              <a:t>Gattungszahlwörter</a:t>
            </a:r>
          </a:p>
        </p:txBody>
      </p:sp>
      <p:sp>
        <p:nvSpPr>
          <p:cNvPr id="3" name="Inhaltsplatzhalter 2">
            <a:extLst>
              <a:ext uri="{FF2B5EF4-FFF2-40B4-BE49-F238E27FC236}">
                <a16:creationId xmlns:a16="http://schemas.microsoft.com/office/drawing/2014/main" id="{104DBD43-6D57-53B5-B546-7DE956563531}"/>
              </a:ext>
            </a:extLst>
          </p:cNvPr>
          <p:cNvSpPr>
            <a:spLocks noGrp="1"/>
          </p:cNvSpPr>
          <p:nvPr>
            <p:ph idx="1"/>
          </p:nvPr>
        </p:nvSpPr>
        <p:spPr/>
        <p:txBody>
          <a:bodyPr/>
          <a:lstStyle/>
          <a:p>
            <a:r>
              <a:rPr lang="de-DE" dirty="0"/>
              <a:t>Bezeichnen eine Art oder Kategorie in mehrfacher Ausführung</a:t>
            </a:r>
          </a:p>
          <a:p>
            <a:r>
              <a:rPr lang="de-DE" i="1" dirty="0"/>
              <a:t>zweierlei, dreierlei </a:t>
            </a:r>
          </a:p>
          <a:p>
            <a:r>
              <a:rPr lang="de-DE" dirty="0"/>
              <a:t>Verwendung zur Beschreibung unterschiedlicher Ausprägungen</a:t>
            </a:r>
          </a:p>
          <a:p>
            <a:pPr lvl="1"/>
            <a:r>
              <a:rPr lang="de-DE" dirty="0"/>
              <a:t>Sie brachte dreierlei Kuchen mit </a:t>
            </a:r>
          </a:p>
        </p:txBody>
      </p:sp>
    </p:spTree>
    <p:extLst>
      <p:ext uri="{BB962C8B-B14F-4D97-AF65-F5344CB8AC3E}">
        <p14:creationId xmlns:p14="http://schemas.microsoft.com/office/powerpoint/2010/main" val="326530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5D914-269C-4720-F718-FCE83FED5C14}"/>
              </a:ext>
            </a:extLst>
          </p:cNvPr>
          <p:cNvSpPr>
            <a:spLocks noGrp="1"/>
          </p:cNvSpPr>
          <p:nvPr>
            <p:ph type="title"/>
          </p:nvPr>
        </p:nvSpPr>
        <p:spPr/>
        <p:txBody>
          <a:bodyPr/>
          <a:lstStyle/>
          <a:p>
            <a:r>
              <a:rPr lang="de-DE" dirty="0"/>
              <a:t>Wiederholungszahlwörter</a:t>
            </a:r>
          </a:p>
        </p:txBody>
      </p:sp>
      <p:sp>
        <p:nvSpPr>
          <p:cNvPr id="3" name="Inhaltsplatzhalter 2">
            <a:extLst>
              <a:ext uri="{FF2B5EF4-FFF2-40B4-BE49-F238E27FC236}">
                <a16:creationId xmlns:a16="http://schemas.microsoft.com/office/drawing/2014/main" id="{4EF4C2CD-6611-D1BE-C2D7-6DB49A078D0B}"/>
              </a:ext>
            </a:extLst>
          </p:cNvPr>
          <p:cNvSpPr>
            <a:spLocks noGrp="1"/>
          </p:cNvSpPr>
          <p:nvPr>
            <p:ph idx="1"/>
          </p:nvPr>
        </p:nvSpPr>
        <p:spPr/>
        <p:txBody>
          <a:bodyPr/>
          <a:lstStyle/>
          <a:p>
            <a:r>
              <a:rPr lang="de-DE" dirty="0"/>
              <a:t>Bezeichnet, wie oft etwas geschieht</a:t>
            </a:r>
          </a:p>
          <a:p>
            <a:r>
              <a:rPr lang="de-DE" i="1" dirty="0"/>
              <a:t>einmal, zweimal, hundertmal</a:t>
            </a:r>
          </a:p>
          <a:p>
            <a:r>
              <a:rPr lang="de-DE" dirty="0"/>
              <a:t>Endung „-mal“ ist Teil der Zusammensetzung</a:t>
            </a:r>
          </a:p>
          <a:p>
            <a:r>
              <a:rPr lang="de-DE" dirty="0"/>
              <a:t>Bei Betonung oder mit Artikel/Adjektiv wird Mal großgeschrieben:</a:t>
            </a:r>
          </a:p>
          <a:p>
            <a:pPr lvl="1"/>
            <a:r>
              <a:rPr lang="de-DE" dirty="0"/>
              <a:t>Diese Mal hat es geklappt </a:t>
            </a:r>
          </a:p>
          <a:p>
            <a:pPr lvl="1"/>
            <a:r>
              <a:rPr lang="de-DE" dirty="0"/>
              <a:t>Ein Mal nur sollst du zuhören</a:t>
            </a:r>
          </a:p>
        </p:txBody>
      </p:sp>
    </p:spTree>
    <p:extLst>
      <p:ext uri="{BB962C8B-B14F-4D97-AF65-F5344CB8AC3E}">
        <p14:creationId xmlns:p14="http://schemas.microsoft.com/office/powerpoint/2010/main" val="70248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4776A-3186-C2E6-8C61-18DF1F0B5E15}"/>
              </a:ext>
            </a:extLst>
          </p:cNvPr>
          <p:cNvSpPr>
            <a:spLocks noGrp="1"/>
          </p:cNvSpPr>
          <p:nvPr>
            <p:ph type="title"/>
          </p:nvPr>
        </p:nvSpPr>
        <p:spPr/>
        <p:txBody>
          <a:bodyPr/>
          <a:lstStyle/>
          <a:p>
            <a:r>
              <a:rPr lang="de-DE" dirty="0" err="1"/>
              <a:t>ordinalzahl</a:t>
            </a:r>
            <a:endParaRPr lang="de-DE" dirty="0"/>
          </a:p>
        </p:txBody>
      </p:sp>
      <p:sp>
        <p:nvSpPr>
          <p:cNvPr id="3" name="Inhaltsplatzhalter 2">
            <a:extLst>
              <a:ext uri="{FF2B5EF4-FFF2-40B4-BE49-F238E27FC236}">
                <a16:creationId xmlns:a16="http://schemas.microsoft.com/office/drawing/2014/main" id="{AAF5DDFD-A303-6ACD-928E-86362B3F13D0}"/>
              </a:ext>
            </a:extLst>
          </p:cNvPr>
          <p:cNvSpPr>
            <a:spLocks noGrp="1"/>
          </p:cNvSpPr>
          <p:nvPr>
            <p:ph idx="1"/>
          </p:nvPr>
        </p:nvSpPr>
        <p:spPr/>
        <p:txBody>
          <a:bodyPr/>
          <a:lstStyle/>
          <a:p>
            <a:r>
              <a:rPr lang="de-DE" dirty="0"/>
              <a:t>Bezeichnet die Reihenfolge</a:t>
            </a:r>
          </a:p>
          <a:p>
            <a:r>
              <a:rPr lang="de-DE" i="1" dirty="0"/>
              <a:t>dritter, dreißigster</a:t>
            </a:r>
          </a:p>
          <a:p>
            <a:r>
              <a:rPr lang="de-DE" dirty="0"/>
              <a:t>Verhalten sich wie Adjektive (deklinierbar, nicht steigerbar)</a:t>
            </a:r>
          </a:p>
          <a:p>
            <a:r>
              <a:rPr lang="de-DE" dirty="0"/>
              <a:t>Groß- und Kleinschreibung je nach Funktion im Satz:</a:t>
            </a:r>
          </a:p>
          <a:p>
            <a:pPr lvl="1"/>
            <a:r>
              <a:rPr lang="de-DE" dirty="0"/>
              <a:t>Er ist unser dritter Mann</a:t>
            </a:r>
          </a:p>
          <a:p>
            <a:pPr lvl="1"/>
            <a:r>
              <a:rPr lang="de-DE" dirty="0"/>
              <a:t>Seit dem Dritten dieses Monats</a:t>
            </a:r>
          </a:p>
          <a:p>
            <a:pPr marL="457200" lvl="1" indent="0">
              <a:buNone/>
            </a:pPr>
            <a:endParaRPr lang="de-DE" dirty="0"/>
          </a:p>
        </p:txBody>
      </p:sp>
    </p:spTree>
    <p:extLst>
      <p:ext uri="{BB962C8B-B14F-4D97-AF65-F5344CB8AC3E}">
        <p14:creationId xmlns:p14="http://schemas.microsoft.com/office/powerpoint/2010/main" val="190036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5FA52-5E04-AFCC-2159-E20F4FA35335}"/>
              </a:ext>
            </a:extLst>
          </p:cNvPr>
          <p:cNvSpPr>
            <a:spLocks noGrp="1"/>
          </p:cNvSpPr>
          <p:nvPr>
            <p:ph type="title"/>
          </p:nvPr>
        </p:nvSpPr>
        <p:spPr/>
        <p:txBody>
          <a:bodyPr/>
          <a:lstStyle/>
          <a:p>
            <a:r>
              <a:rPr lang="de-DE" dirty="0"/>
              <a:t>Bruchzahl</a:t>
            </a:r>
          </a:p>
        </p:txBody>
      </p:sp>
      <p:sp>
        <p:nvSpPr>
          <p:cNvPr id="3" name="Inhaltsplatzhalter 2">
            <a:extLst>
              <a:ext uri="{FF2B5EF4-FFF2-40B4-BE49-F238E27FC236}">
                <a16:creationId xmlns:a16="http://schemas.microsoft.com/office/drawing/2014/main" id="{5ED3D2DE-7BEE-D81B-AEAD-5D7A3936CA82}"/>
              </a:ext>
            </a:extLst>
          </p:cNvPr>
          <p:cNvSpPr>
            <a:spLocks noGrp="1"/>
          </p:cNvSpPr>
          <p:nvPr>
            <p:ph idx="1"/>
          </p:nvPr>
        </p:nvSpPr>
        <p:spPr/>
        <p:txBody>
          <a:bodyPr/>
          <a:lstStyle/>
          <a:p>
            <a:r>
              <a:rPr lang="de-DE" dirty="0"/>
              <a:t>Bezeichnen Teile eines Ganzen</a:t>
            </a:r>
          </a:p>
          <a:p>
            <a:r>
              <a:rPr lang="de-DE" i="1" dirty="0"/>
              <a:t>ein Drittel, ein Viertel</a:t>
            </a:r>
          </a:p>
          <a:p>
            <a:r>
              <a:rPr lang="de-DE" dirty="0"/>
              <a:t>Gebildet aus Ordinalzahlen: dritte -&gt; Drittel</a:t>
            </a:r>
          </a:p>
          <a:p>
            <a:r>
              <a:rPr lang="de-DE" dirty="0"/>
              <a:t>Groß- oder Kleinschreibung abhängig vom Gebrauch:</a:t>
            </a:r>
          </a:p>
          <a:p>
            <a:pPr lvl="1"/>
            <a:r>
              <a:rPr lang="de-DE" dirty="0"/>
              <a:t>Substantivisch: Ein Drittel der Schüler fehlt heute.</a:t>
            </a:r>
          </a:p>
          <a:p>
            <a:pPr lvl="1"/>
            <a:r>
              <a:rPr lang="de-DE" dirty="0"/>
              <a:t>Beifügung vor Maßangaben: ein viertel Kilogramm </a:t>
            </a:r>
          </a:p>
        </p:txBody>
      </p:sp>
    </p:spTree>
    <p:extLst>
      <p:ext uri="{BB962C8B-B14F-4D97-AF65-F5344CB8AC3E}">
        <p14:creationId xmlns:p14="http://schemas.microsoft.com/office/powerpoint/2010/main" val="2446974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C0E009-D9CE-4390-F124-B9AF39B88E32}"/>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de-DE" sz="4200" noProof="0" dirty="0"/>
              <a:t>Unterrichtsentwurf</a:t>
            </a:r>
          </a:p>
        </p:txBody>
      </p:sp>
      <p:cxnSp>
        <p:nvCxnSpPr>
          <p:cNvPr id="24" name="Straight Connector 23">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Inhaltsplatzhalter 2">
            <a:extLst>
              <a:ext uri="{FF2B5EF4-FFF2-40B4-BE49-F238E27FC236}">
                <a16:creationId xmlns:a16="http://schemas.microsoft.com/office/drawing/2014/main" id="{7588E2D9-ACFD-E9AC-B771-D0B861B9FEF1}"/>
              </a:ext>
            </a:extLst>
          </p:cNvPr>
          <p:cNvSpPr>
            <a:spLocks noGrp="1"/>
          </p:cNvSpPr>
          <p:nvPr>
            <p:ph idx="1"/>
          </p:nvPr>
        </p:nvSpPr>
        <p:spPr>
          <a:xfrm>
            <a:off x="7646284" y="1733545"/>
            <a:ext cx="3745614" cy="3390901"/>
          </a:xfrm>
        </p:spPr>
        <p:txBody>
          <a:bodyPr/>
          <a:lstStyle/>
          <a:p>
            <a:endParaRPr lang="de-DE" dirty="0"/>
          </a:p>
          <a:p>
            <a:r>
              <a:rPr lang="de-DE" dirty="0"/>
              <a:t>LehrplanPLUS</a:t>
            </a:r>
          </a:p>
          <a:p>
            <a:r>
              <a:rPr lang="de-DE" dirty="0"/>
              <a:t>Lernziel</a:t>
            </a:r>
          </a:p>
          <a:p>
            <a:r>
              <a:rPr lang="de-DE" dirty="0"/>
              <a:t>Unterrichtsstunde</a:t>
            </a:r>
          </a:p>
          <a:p>
            <a:r>
              <a:rPr lang="de-DE" dirty="0"/>
              <a:t>Differenzierungsmöglichkeiten</a:t>
            </a:r>
          </a:p>
        </p:txBody>
      </p:sp>
    </p:spTree>
    <p:extLst>
      <p:ext uri="{BB962C8B-B14F-4D97-AF65-F5344CB8AC3E}">
        <p14:creationId xmlns:p14="http://schemas.microsoft.com/office/powerpoint/2010/main" val="3865326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B942C-A0EA-26CD-FB03-94F9A605B258}"/>
              </a:ext>
            </a:extLst>
          </p:cNvPr>
          <p:cNvSpPr>
            <a:spLocks noGrp="1"/>
          </p:cNvSpPr>
          <p:nvPr>
            <p:ph type="title"/>
          </p:nvPr>
        </p:nvSpPr>
        <p:spPr/>
        <p:txBody>
          <a:bodyPr/>
          <a:lstStyle/>
          <a:p>
            <a:r>
              <a:rPr lang="de-DE" dirty="0" err="1"/>
              <a:t>LehrplanPlus</a:t>
            </a:r>
            <a:endParaRPr lang="de-DE" dirty="0"/>
          </a:p>
        </p:txBody>
      </p:sp>
      <p:sp>
        <p:nvSpPr>
          <p:cNvPr id="3" name="Inhaltsplatzhalter 2">
            <a:extLst>
              <a:ext uri="{FF2B5EF4-FFF2-40B4-BE49-F238E27FC236}">
                <a16:creationId xmlns:a16="http://schemas.microsoft.com/office/drawing/2014/main" id="{9A394516-AD88-A2D4-C364-CD465A923971}"/>
              </a:ext>
            </a:extLst>
          </p:cNvPr>
          <p:cNvSpPr>
            <a:spLocks noGrp="1"/>
          </p:cNvSpPr>
          <p:nvPr>
            <p:ph idx="1"/>
          </p:nvPr>
        </p:nvSpPr>
        <p:spPr/>
        <p:txBody>
          <a:bodyPr/>
          <a:lstStyle/>
          <a:p>
            <a:r>
              <a:rPr lang="de-DE" dirty="0"/>
              <a:t>3/4 Klasse</a:t>
            </a:r>
          </a:p>
          <a:p>
            <a:r>
              <a:rPr lang="de-DE" dirty="0"/>
              <a:t>Sprachliche Strukturen in Wörtern, Sätzen, Texten untersuchen und verwenden</a:t>
            </a:r>
          </a:p>
          <a:p>
            <a:r>
              <a:rPr lang="de-DE" dirty="0"/>
              <a:t>Kompetenzerwartung::</a:t>
            </a:r>
          </a:p>
          <a:p>
            <a:pPr marL="0" indent="0">
              <a:buNone/>
            </a:pPr>
            <a:r>
              <a:rPr lang="de-DE" dirty="0"/>
              <a:t>Die Schülerinnen und Schüler</a:t>
            </a:r>
          </a:p>
          <a:p>
            <a:pPr marL="0" indent="0">
              <a:buNone/>
            </a:pPr>
            <a:r>
              <a:rPr lang="de-DE" dirty="0"/>
              <a:t>… bestimmen Merkmale von Nomen, Adjektiven, Artikeln, </a:t>
            </a:r>
            <a:r>
              <a:rPr lang="de-DE" b="1" dirty="0"/>
              <a:t>Pronomen</a:t>
            </a:r>
            <a:r>
              <a:rPr lang="de-DE" dirty="0"/>
              <a:t> (z.B. Geschlecht, Fall) und Verben (z.B. Personalform, Zeitstufe), indem sie sie variieren, und wenden sie in eigenen Texten richtig an. </a:t>
            </a:r>
          </a:p>
        </p:txBody>
      </p:sp>
    </p:spTree>
    <p:extLst>
      <p:ext uri="{BB962C8B-B14F-4D97-AF65-F5344CB8AC3E}">
        <p14:creationId xmlns:p14="http://schemas.microsoft.com/office/powerpoint/2010/main" val="3035752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943DB-7BD4-74BC-3CEE-9A15F4AADC9B}"/>
              </a:ext>
            </a:extLst>
          </p:cNvPr>
          <p:cNvSpPr>
            <a:spLocks noGrp="1"/>
          </p:cNvSpPr>
          <p:nvPr>
            <p:ph type="title"/>
          </p:nvPr>
        </p:nvSpPr>
        <p:spPr/>
        <p:txBody>
          <a:bodyPr/>
          <a:lstStyle/>
          <a:p>
            <a:r>
              <a:rPr lang="de-DE" dirty="0"/>
              <a:t>Lernziel </a:t>
            </a:r>
          </a:p>
        </p:txBody>
      </p:sp>
      <p:sp>
        <p:nvSpPr>
          <p:cNvPr id="3" name="Inhaltsplatzhalter 2">
            <a:extLst>
              <a:ext uri="{FF2B5EF4-FFF2-40B4-BE49-F238E27FC236}">
                <a16:creationId xmlns:a16="http://schemas.microsoft.com/office/drawing/2014/main" id="{A9A2588C-4CA2-48D4-9BC9-1D4D9B861D15}"/>
              </a:ext>
            </a:extLst>
          </p:cNvPr>
          <p:cNvSpPr>
            <a:spLocks noGrp="1"/>
          </p:cNvSpPr>
          <p:nvPr>
            <p:ph idx="1"/>
          </p:nvPr>
        </p:nvSpPr>
        <p:spPr/>
        <p:txBody>
          <a:bodyPr/>
          <a:lstStyle/>
          <a:p>
            <a:pPr marL="0" indent="0" algn="just">
              <a:buNone/>
            </a:pPr>
            <a:r>
              <a:rPr lang="de-DE" dirty="0"/>
              <a:t>Je nach individuellem Leistungsvermögen erkennen und verwenden die Schülerinnen und Schüler Personalpronomen in einfachen Sätzen, indem sie diese in authentischen Gesprächssituationen austauschen und variieren, um die Merkmale von Pronomen zu bestimmen und sie korrekt in eigenen Texten anzuwenden.  </a:t>
            </a:r>
          </a:p>
        </p:txBody>
      </p:sp>
    </p:spTree>
    <p:extLst>
      <p:ext uri="{BB962C8B-B14F-4D97-AF65-F5344CB8AC3E}">
        <p14:creationId xmlns:p14="http://schemas.microsoft.com/office/powerpoint/2010/main" val="291385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3CA38D-7BB0-4D35-BE00-0F4876602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001097-DCB4-9491-1B99-07DD3F7E4501}"/>
              </a:ext>
            </a:extLst>
          </p:cNvPr>
          <p:cNvSpPr>
            <a:spLocks noGrp="1"/>
          </p:cNvSpPr>
          <p:nvPr>
            <p:ph type="title"/>
          </p:nvPr>
        </p:nvSpPr>
        <p:spPr>
          <a:xfrm>
            <a:off x="700635" y="913218"/>
            <a:ext cx="10691265" cy="1371030"/>
          </a:xfrm>
        </p:spPr>
        <p:txBody>
          <a:bodyPr>
            <a:normAutofit/>
          </a:bodyPr>
          <a:lstStyle/>
          <a:p>
            <a:r>
              <a:rPr lang="de-DE" dirty="0"/>
              <a:t>Pronomen</a:t>
            </a:r>
          </a:p>
        </p:txBody>
      </p:sp>
      <p:sp>
        <p:nvSpPr>
          <p:cNvPr id="3" name="Inhaltsplatzhalter 2">
            <a:extLst>
              <a:ext uri="{FF2B5EF4-FFF2-40B4-BE49-F238E27FC236}">
                <a16:creationId xmlns:a16="http://schemas.microsoft.com/office/drawing/2014/main" id="{C57E2710-B932-DF32-5C0D-72742418F6F8}"/>
              </a:ext>
            </a:extLst>
          </p:cNvPr>
          <p:cNvSpPr>
            <a:spLocks noGrp="1"/>
          </p:cNvSpPr>
          <p:nvPr>
            <p:ph idx="1"/>
          </p:nvPr>
        </p:nvSpPr>
        <p:spPr>
          <a:xfrm>
            <a:off x="700635" y="2221992"/>
            <a:ext cx="10691265" cy="3739896"/>
          </a:xfrm>
        </p:spPr>
        <p:txBody>
          <a:bodyPr>
            <a:normAutofit/>
          </a:bodyPr>
          <a:lstStyle/>
          <a:p>
            <a:pPr>
              <a:lnSpc>
                <a:spcPct val="115000"/>
              </a:lnSpc>
            </a:pPr>
            <a:r>
              <a:rPr lang="de-DE" kern="100" dirty="0">
                <a:solidFill>
                  <a:srgbClr val="000000"/>
                </a:solidFill>
                <a:effectLst/>
                <a:ea typeface="Aptos" panose="020B0004020202020204" pitchFamily="34" charset="0"/>
                <a:cs typeface="Times New Roman" panose="02020603050405020304" pitchFamily="18" charset="0"/>
              </a:rPr>
              <a:t>[</a:t>
            </a:r>
            <a:r>
              <a:rPr lang="de-DE" kern="100" dirty="0" err="1">
                <a:solidFill>
                  <a:srgbClr val="000000"/>
                </a:solidFill>
                <a:effectLst/>
                <a:ea typeface="Aptos" panose="020B0004020202020204" pitchFamily="34" charset="0"/>
                <a:cs typeface="Times New Roman" panose="02020603050405020304" pitchFamily="18" charset="0"/>
              </a:rPr>
              <a:t>pʀo</a:t>
            </a:r>
            <a:r>
              <a:rPr lang="en-US" kern="100" dirty="0">
                <a:solidFill>
                  <a:srgbClr val="000000"/>
                </a:solidFill>
                <a:effectLst/>
                <a:ea typeface="Aptos" panose="020B0004020202020204" pitchFamily="34" charset="0"/>
                <a:cs typeface="Times New Roman" panose="02020603050405020304" pitchFamily="18" charset="0"/>
              </a:rPr>
              <a:t>ˈ</a:t>
            </a:r>
            <a:r>
              <a:rPr lang="de-DE" kern="100" dirty="0" err="1">
                <a:solidFill>
                  <a:srgbClr val="000000"/>
                </a:solidFill>
                <a:effectLst/>
                <a:ea typeface="Aptos" panose="020B0004020202020204" pitchFamily="34" charset="0"/>
                <a:cs typeface="Times New Roman" panose="02020603050405020304" pitchFamily="18" charset="0"/>
              </a:rPr>
              <a:t>no</a:t>
            </a:r>
            <a:r>
              <a:rPr lang="en-US" kern="100" dirty="0">
                <a:solidFill>
                  <a:srgbClr val="000000"/>
                </a:solidFill>
                <a:effectLst/>
                <a:ea typeface="Aptos" panose="020B0004020202020204" pitchFamily="34" charset="0"/>
                <a:cs typeface="Times New Roman" panose="02020603050405020304" pitchFamily="18" charset="0"/>
              </a:rPr>
              <a:t>ː</a:t>
            </a:r>
            <a:r>
              <a:rPr lang="de-DE" kern="100" dirty="0" err="1">
                <a:solidFill>
                  <a:srgbClr val="000000"/>
                </a:solidFill>
                <a:effectLst/>
                <a:ea typeface="Aptos" panose="020B0004020202020204" pitchFamily="34" charset="0"/>
                <a:cs typeface="Times New Roman" panose="02020603050405020304" pitchFamily="18" charset="0"/>
              </a:rPr>
              <a:t>mən</a:t>
            </a:r>
            <a:r>
              <a:rPr lang="de-DE" kern="100" dirty="0">
                <a:solidFill>
                  <a:srgbClr val="000000"/>
                </a:solidFill>
                <a:effectLst/>
                <a:ea typeface="Aptos" panose="020B0004020202020204" pitchFamily="34" charset="0"/>
                <a:cs typeface="Times New Roman" panose="02020603050405020304" pitchFamily="18" charset="0"/>
              </a:rPr>
              <a:t>]</a:t>
            </a:r>
            <a:endParaRPr lang="de-DE" kern="100" dirty="0">
              <a:effectLst/>
              <a:ea typeface="Aptos" panose="020B0004020202020204" pitchFamily="34" charset="0"/>
              <a:cs typeface="Times New Roman" panose="02020603050405020304" pitchFamily="18" charset="0"/>
            </a:endParaRPr>
          </a:p>
          <a:p>
            <a:r>
              <a:rPr lang="de-DE" i="1" kern="100" dirty="0">
                <a:solidFill>
                  <a:srgbClr val="000000"/>
                </a:solidFill>
                <a:effectLst/>
                <a:ea typeface="Aptos" panose="020B0004020202020204" pitchFamily="34" charset="0"/>
                <a:cs typeface="Times New Roman" panose="02020603050405020304" pitchFamily="18" charset="0"/>
              </a:rPr>
              <a:t>Herkunft </a:t>
            </a:r>
            <a:r>
              <a:rPr lang="de-DE" kern="100" dirty="0">
                <a:solidFill>
                  <a:srgbClr val="000000"/>
                </a:solidFill>
                <a:effectLst/>
                <a:ea typeface="Aptos" panose="020B0004020202020204" pitchFamily="34" charset="0"/>
                <a:cs typeface="Times New Roman" panose="02020603050405020304" pitchFamily="18" charset="0"/>
              </a:rPr>
              <a:t>aus gleichbedeutend </a:t>
            </a:r>
            <a:r>
              <a:rPr lang="de-DE" b="1" kern="100" dirty="0" err="1">
                <a:solidFill>
                  <a:srgbClr val="000000"/>
                </a:solidFill>
                <a:effectLst/>
                <a:ea typeface="Aptos" panose="020B0004020202020204" pitchFamily="34" charset="0"/>
                <a:cs typeface="Times New Roman" panose="02020603050405020304" pitchFamily="18" charset="0"/>
              </a:rPr>
              <a:t>prōnōmen</a:t>
            </a:r>
            <a:r>
              <a:rPr lang="de-DE" kern="100" baseline="-25000" dirty="0" err="1">
                <a:solidFill>
                  <a:srgbClr val="000000"/>
                </a:solidFill>
                <a:effectLst/>
                <a:ea typeface="Aptos" panose="020B0004020202020204" pitchFamily="34" charset="0"/>
                <a:cs typeface="Times New Roman" panose="02020603050405020304" pitchFamily="18" charset="0"/>
              </a:rPr>
              <a:t>lat</a:t>
            </a:r>
            <a:r>
              <a:rPr lang="de-DE" kern="100" dirty="0">
                <a:solidFill>
                  <a:srgbClr val="000000"/>
                </a:solidFill>
                <a:effectLst/>
                <a:ea typeface="Aptos" panose="020B0004020202020204" pitchFamily="34" charset="0"/>
                <a:cs typeface="Times New Roman" panose="02020603050405020304" pitchFamily="18" charset="0"/>
              </a:rPr>
              <a:t> &lt; </a:t>
            </a:r>
            <a:r>
              <a:rPr lang="de-DE" b="1" kern="100" dirty="0" err="1">
                <a:solidFill>
                  <a:srgbClr val="000000"/>
                </a:solidFill>
                <a:effectLst/>
                <a:ea typeface="Aptos" panose="020B0004020202020204" pitchFamily="34" charset="0"/>
                <a:cs typeface="Times New Roman" panose="02020603050405020304" pitchFamily="18" charset="0"/>
              </a:rPr>
              <a:t>prō</a:t>
            </a:r>
            <a:r>
              <a:rPr lang="de-DE" kern="100" baseline="-25000" dirty="0" err="1">
                <a:solidFill>
                  <a:srgbClr val="000000"/>
                </a:solidFill>
                <a:effectLst/>
                <a:ea typeface="Aptos" panose="020B0004020202020204" pitchFamily="34" charset="0"/>
                <a:cs typeface="Times New Roman" panose="02020603050405020304" pitchFamily="18" charset="0"/>
              </a:rPr>
              <a:t>lat</a:t>
            </a:r>
            <a:r>
              <a:rPr lang="de-DE" kern="100" dirty="0">
                <a:solidFill>
                  <a:srgbClr val="000000"/>
                </a:solidFill>
                <a:effectLst/>
                <a:ea typeface="Aptos" panose="020B0004020202020204" pitchFamily="34" charset="0"/>
                <a:cs typeface="Times New Roman" panose="02020603050405020304" pitchFamily="18" charset="0"/>
              </a:rPr>
              <a:t> ‘für, anstelle’ (</a:t>
            </a:r>
            <a:r>
              <a:rPr lang="de-DE" b="1" u="sng" kern="100" dirty="0">
                <a:solidFill>
                  <a:srgbClr val="000000"/>
                </a:solidFill>
                <a:effectLst/>
                <a:ea typeface="Aptos" panose="020B0004020202020204" pitchFamily="34" charset="0"/>
                <a:cs typeface="Times New Roman" panose="02020603050405020304" pitchFamily="18" charset="0"/>
                <a:hlinkClick r:id="rId2"/>
              </a:rPr>
              <a:t>¹pro</a:t>
            </a:r>
            <a:r>
              <a:rPr lang="de-DE" kern="100" dirty="0">
                <a:solidFill>
                  <a:srgbClr val="000000"/>
                </a:solidFill>
                <a:effectLst/>
                <a:ea typeface="Aptos" panose="020B0004020202020204" pitchFamily="34" charset="0"/>
                <a:cs typeface="Times New Roman" panose="02020603050405020304" pitchFamily="18" charset="0"/>
              </a:rPr>
              <a:t>) + </a:t>
            </a:r>
            <a:r>
              <a:rPr lang="de-DE" b="1" kern="100" dirty="0" err="1">
                <a:solidFill>
                  <a:srgbClr val="000000"/>
                </a:solidFill>
                <a:effectLst/>
                <a:ea typeface="Aptos" panose="020B0004020202020204" pitchFamily="34" charset="0"/>
                <a:cs typeface="Times New Roman" panose="02020603050405020304" pitchFamily="18" charset="0"/>
              </a:rPr>
              <a:t>nōmen</a:t>
            </a:r>
            <a:r>
              <a:rPr lang="de-DE" kern="100" baseline="-25000" dirty="0" err="1">
                <a:solidFill>
                  <a:srgbClr val="000000"/>
                </a:solidFill>
                <a:effectLst/>
                <a:ea typeface="Aptos" panose="020B0004020202020204" pitchFamily="34" charset="0"/>
                <a:cs typeface="Times New Roman" panose="02020603050405020304" pitchFamily="18" charset="0"/>
              </a:rPr>
              <a:t>lat</a:t>
            </a:r>
            <a:r>
              <a:rPr lang="de-DE" kern="100" dirty="0">
                <a:solidFill>
                  <a:srgbClr val="000000"/>
                </a:solidFill>
                <a:effectLst/>
                <a:ea typeface="Aptos" panose="020B0004020202020204" pitchFamily="34" charset="0"/>
                <a:cs typeface="Times New Roman" panose="02020603050405020304" pitchFamily="18" charset="0"/>
              </a:rPr>
              <a:t> ‘Name, Benennung’ </a:t>
            </a:r>
            <a:r>
              <a:rPr lang="de-DE" sz="1600" kern="100" dirty="0">
                <a:solidFill>
                  <a:srgbClr val="000000"/>
                </a:solidFill>
                <a:effectLst/>
                <a:ea typeface="Aptos" panose="020B0004020202020204" pitchFamily="34" charset="0"/>
                <a:cs typeface="Times New Roman" panose="02020603050405020304" pitchFamily="18" charset="0"/>
              </a:rPr>
              <a:t>(DWDS)</a:t>
            </a:r>
            <a:endParaRPr lang="de-DE" sz="1600" kern="100" dirty="0">
              <a:effectLst/>
              <a:ea typeface="Aptos" panose="020B0004020202020204" pitchFamily="34" charset="0"/>
              <a:cs typeface="Times New Roman" panose="02020603050405020304" pitchFamily="18" charset="0"/>
            </a:endParaRPr>
          </a:p>
          <a:p>
            <a:r>
              <a:rPr lang="de-DE" dirty="0"/>
              <a:t>Pronomen sind Stellvertreter für Nominalphrasen</a:t>
            </a:r>
          </a:p>
          <a:p>
            <a:pPr lvl="1"/>
            <a:r>
              <a:rPr lang="de-DE" dirty="0"/>
              <a:t>Manche Pronomen können auch eine Begleitfunktion übernehmen </a:t>
            </a:r>
          </a:p>
        </p:txBody>
      </p:sp>
      <p:cxnSp>
        <p:nvCxnSpPr>
          <p:cNvPr id="10" name="Straight Connector 9">
            <a:extLst>
              <a:ext uri="{FF2B5EF4-FFF2-40B4-BE49-F238E27FC236}">
                <a16:creationId xmlns:a16="http://schemas.microsoft.com/office/drawing/2014/main" id="{4514FD1B-A0BF-4C73-A68E-4B1F7299F6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B100A6-1EBC-40AB-BB7E-26807F3CF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90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E2451-6D31-0D56-3104-A56F3EA4CBF5}"/>
              </a:ext>
            </a:extLst>
          </p:cNvPr>
          <p:cNvSpPr>
            <a:spLocks noGrp="1"/>
          </p:cNvSpPr>
          <p:nvPr>
            <p:ph type="title"/>
          </p:nvPr>
        </p:nvSpPr>
        <p:spPr/>
        <p:txBody>
          <a:bodyPr/>
          <a:lstStyle/>
          <a:p>
            <a:r>
              <a:rPr lang="de-DE" dirty="0"/>
              <a:t>einstieg</a:t>
            </a:r>
          </a:p>
        </p:txBody>
      </p:sp>
      <p:sp>
        <p:nvSpPr>
          <p:cNvPr id="3" name="Inhaltsplatzhalter 2">
            <a:extLst>
              <a:ext uri="{FF2B5EF4-FFF2-40B4-BE49-F238E27FC236}">
                <a16:creationId xmlns:a16="http://schemas.microsoft.com/office/drawing/2014/main" id="{DA84DDFB-7D45-6831-892C-CF10C86CEAAA}"/>
              </a:ext>
            </a:extLst>
          </p:cNvPr>
          <p:cNvSpPr>
            <a:spLocks noGrp="1"/>
          </p:cNvSpPr>
          <p:nvPr>
            <p:ph idx="1"/>
          </p:nvPr>
        </p:nvSpPr>
        <p:spPr/>
        <p:txBody>
          <a:bodyPr>
            <a:normAutofit/>
          </a:bodyPr>
          <a:lstStyle/>
          <a:p>
            <a:r>
              <a:rPr lang="de-DE" dirty="0"/>
              <a:t>ca. 10 Minuten</a:t>
            </a:r>
          </a:p>
          <a:p>
            <a:r>
              <a:rPr lang="de-DE" dirty="0"/>
              <a:t>Methode: Offenen Phase, Austauschrunde </a:t>
            </a:r>
          </a:p>
          <a:p>
            <a:r>
              <a:rPr lang="de-DE" dirty="0"/>
              <a:t>LK zeigt ein Bild von einem Tier oder einer bekannten Figur und liest eine kurze Geschichte vor, in der der Name bewusst oft wiederholt wird</a:t>
            </a:r>
          </a:p>
          <a:p>
            <a:r>
              <a:rPr lang="de-DE" dirty="0"/>
              <a:t>„Was ist dir aufgefallen an der Geschichte?“, „Was können wir tun, damit der Text spannender wird?“</a:t>
            </a:r>
          </a:p>
          <a:p>
            <a:r>
              <a:rPr lang="de-DE" dirty="0"/>
              <a:t>Antworten werden an der Tafel gesammelt </a:t>
            </a:r>
          </a:p>
          <a:p>
            <a:r>
              <a:rPr lang="de-DE" dirty="0"/>
              <a:t>Das Wort „Pronomen“ wird eingeführt</a:t>
            </a:r>
          </a:p>
        </p:txBody>
      </p:sp>
    </p:spTree>
    <p:extLst>
      <p:ext uri="{BB962C8B-B14F-4D97-AF65-F5344CB8AC3E}">
        <p14:creationId xmlns:p14="http://schemas.microsoft.com/office/powerpoint/2010/main" val="330687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23BE1-26E9-6F5B-80A9-9AA423ED9BD7}"/>
              </a:ext>
            </a:extLst>
          </p:cNvPr>
          <p:cNvSpPr>
            <a:spLocks noGrp="1"/>
          </p:cNvSpPr>
          <p:nvPr>
            <p:ph type="title"/>
          </p:nvPr>
        </p:nvSpPr>
        <p:spPr/>
        <p:txBody>
          <a:bodyPr/>
          <a:lstStyle/>
          <a:p>
            <a:r>
              <a:rPr lang="de-DE" dirty="0"/>
              <a:t>Text</a:t>
            </a:r>
          </a:p>
        </p:txBody>
      </p:sp>
      <p:sp>
        <p:nvSpPr>
          <p:cNvPr id="9" name="Textfeld 8">
            <a:extLst>
              <a:ext uri="{FF2B5EF4-FFF2-40B4-BE49-F238E27FC236}">
                <a16:creationId xmlns:a16="http://schemas.microsoft.com/office/drawing/2014/main" id="{2B2C8270-457B-E216-2D28-2C9D5813D8C5}"/>
              </a:ext>
            </a:extLst>
          </p:cNvPr>
          <p:cNvSpPr txBox="1"/>
          <p:nvPr/>
        </p:nvSpPr>
        <p:spPr>
          <a:xfrm>
            <a:off x="2111270" y="1028343"/>
            <a:ext cx="7969460" cy="4801314"/>
          </a:xfrm>
          <a:custGeom>
            <a:avLst/>
            <a:gdLst>
              <a:gd name="connsiteX0" fmla="*/ 0 w 7969460"/>
              <a:gd name="connsiteY0" fmla="*/ 0 h 4801314"/>
              <a:gd name="connsiteX1" fmla="*/ 584427 w 7969460"/>
              <a:gd name="connsiteY1" fmla="*/ 0 h 4801314"/>
              <a:gd name="connsiteX2" fmla="*/ 1009465 w 7969460"/>
              <a:gd name="connsiteY2" fmla="*/ 0 h 4801314"/>
              <a:gd name="connsiteX3" fmla="*/ 1832976 w 7969460"/>
              <a:gd name="connsiteY3" fmla="*/ 0 h 4801314"/>
              <a:gd name="connsiteX4" fmla="*/ 2417403 w 7969460"/>
              <a:gd name="connsiteY4" fmla="*/ 0 h 4801314"/>
              <a:gd name="connsiteX5" fmla="*/ 3001830 w 7969460"/>
              <a:gd name="connsiteY5" fmla="*/ 0 h 4801314"/>
              <a:gd name="connsiteX6" fmla="*/ 3825341 w 7969460"/>
              <a:gd name="connsiteY6" fmla="*/ 0 h 4801314"/>
              <a:gd name="connsiteX7" fmla="*/ 4330073 w 7969460"/>
              <a:gd name="connsiteY7" fmla="*/ 0 h 4801314"/>
              <a:gd name="connsiteX8" fmla="*/ 5153584 w 7969460"/>
              <a:gd name="connsiteY8" fmla="*/ 0 h 4801314"/>
              <a:gd name="connsiteX9" fmla="*/ 5977095 w 7969460"/>
              <a:gd name="connsiteY9" fmla="*/ 0 h 4801314"/>
              <a:gd name="connsiteX10" fmla="*/ 6641217 w 7969460"/>
              <a:gd name="connsiteY10" fmla="*/ 0 h 4801314"/>
              <a:gd name="connsiteX11" fmla="*/ 7969460 w 7969460"/>
              <a:gd name="connsiteY11" fmla="*/ 0 h 4801314"/>
              <a:gd name="connsiteX12" fmla="*/ 7969460 w 7969460"/>
              <a:gd name="connsiteY12" fmla="*/ 637889 h 4801314"/>
              <a:gd name="connsiteX13" fmla="*/ 7969460 w 7969460"/>
              <a:gd name="connsiteY13" fmla="*/ 1179751 h 4801314"/>
              <a:gd name="connsiteX14" fmla="*/ 7969460 w 7969460"/>
              <a:gd name="connsiteY14" fmla="*/ 1865653 h 4801314"/>
              <a:gd name="connsiteX15" fmla="*/ 7969460 w 7969460"/>
              <a:gd name="connsiteY15" fmla="*/ 2551555 h 4801314"/>
              <a:gd name="connsiteX16" fmla="*/ 7969460 w 7969460"/>
              <a:gd name="connsiteY16" fmla="*/ 3237457 h 4801314"/>
              <a:gd name="connsiteX17" fmla="*/ 7969460 w 7969460"/>
              <a:gd name="connsiteY17" fmla="*/ 3971373 h 4801314"/>
              <a:gd name="connsiteX18" fmla="*/ 7969460 w 7969460"/>
              <a:gd name="connsiteY18" fmla="*/ 4801314 h 4801314"/>
              <a:gd name="connsiteX19" fmla="*/ 7225644 w 7969460"/>
              <a:gd name="connsiteY19" fmla="*/ 4801314 h 4801314"/>
              <a:gd name="connsiteX20" fmla="*/ 6720911 w 7969460"/>
              <a:gd name="connsiteY20" fmla="*/ 4801314 h 4801314"/>
              <a:gd name="connsiteX21" fmla="*/ 5897400 w 7969460"/>
              <a:gd name="connsiteY21" fmla="*/ 4801314 h 4801314"/>
              <a:gd name="connsiteX22" fmla="*/ 5233279 w 7969460"/>
              <a:gd name="connsiteY22" fmla="*/ 4801314 h 4801314"/>
              <a:gd name="connsiteX23" fmla="*/ 4728546 w 7969460"/>
              <a:gd name="connsiteY23" fmla="*/ 4801314 h 4801314"/>
              <a:gd name="connsiteX24" fmla="*/ 4064425 w 7969460"/>
              <a:gd name="connsiteY24" fmla="*/ 4801314 h 4801314"/>
              <a:gd name="connsiteX25" fmla="*/ 3639387 w 7969460"/>
              <a:gd name="connsiteY25" fmla="*/ 4801314 h 4801314"/>
              <a:gd name="connsiteX26" fmla="*/ 3214349 w 7969460"/>
              <a:gd name="connsiteY26" fmla="*/ 4801314 h 4801314"/>
              <a:gd name="connsiteX27" fmla="*/ 2550227 w 7969460"/>
              <a:gd name="connsiteY27" fmla="*/ 4801314 h 4801314"/>
              <a:gd name="connsiteX28" fmla="*/ 2045495 w 7969460"/>
              <a:gd name="connsiteY28" fmla="*/ 4801314 h 4801314"/>
              <a:gd name="connsiteX29" fmla="*/ 1301678 w 7969460"/>
              <a:gd name="connsiteY29" fmla="*/ 4801314 h 4801314"/>
              <a:gd name="connsiteX30" fmla="*/ 796946 w 7969460"/>
              <a:gd name="connsiteY30" fmla="*/ 4801314 h 4801314"/>
              <a:gd name="connsiteX31" fmla="*/ 0 w 7969460"/>
              <a:gd name="connsiteY31" fmla="*/ 4801314 h 4801314"/>
              <a:gd name="connsiteX32" fmla="*/ 0 w 7969460"/>
              <a:gd name="connsiteY32" fmla="*/ 4259451 h 4801314"/>
              <a:gd name="connsiteX33" fmla="*/ 0 w 7969460"/>
              <a:gd name="connsiteY33" fmla="*/ 3669576 h 4801314"/>
              <a:gd name="connsiteX34" fmla="*/ 0 w 7969460"/>
              <a:gd name="connsiteY34" fmla="*/ 2935661 h 4801314"/>
              <a:gd name="connsiteX35" fmla="*/ 0 w 7969460"/>
              <a:gd name="connsiteY35" fmla="*/ 2153732 h 4801314"/>
              <a:gd name="connsiteX36" fmla="*/ 0 w 7969460"/>
              <a:gd name="connsiteY36" fmla="*/ 1515843 h 4801314"/>
              <a:gd name="connsiteX37" fmla="*/ 0 w 7969460"/>
              <a:gd name="connsiteY37" fmla="*/ 733915 h 4801314"/>
              <a:gd name="connsiteX38" fmla="*/ 0 w 7969460"/>
              <a:gd name="connsiteY38" fmla="*/ 0 h 480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969460" h="4801314" extrusionOk="0">
                <a:moveTo>
                  <a:pt x="0" y="0"/>
                </a:moveTo>
                <a:cubicBezTo>
                  <a:pt x="223655" y="5885"/>
                  <a:pt x="350633" y="-13001"/>
                  <a:pt x="584427" y="0"/>
                </a:cubicBezTo>
                <a:cubicBezTo>
                  <a:pt x="818221" y="13001"/>
                  <a:pt x="844224" y="16487"/>
                  <a:pt x="1009465" y="0"/>
                </a:cubicBezTo>
                <a:cubicBezTo>
                  <a:pt x="1174706" y="-16487"/>
                  <a:pt x="1635232" y="-4852"/>
                  <a:pt x="1832976" y="0"/>
                </a:cubicBezTo>
                <a:cubicBezTo>
                  <a:pt x="2030720" y="4852"/>
                  <a:pt x="2213520" y="24020"/>
                  <a:pt x="2417403" y="0"/>
                </a:cubicBezTo>
                <a:cubicBezTo>
                  <a:pt x="2621286" y="-24020"/>
                  <a:pt x="2795129" y="-13345"/>
                  <a:pt x="3001830" y="0"/>
                </a:cubicBezTo>
                <a:cubicBezTo>
                  <a:pt x="3208531" y="13345"/>
                  <a:pt x="3478999" y="14762"/>
                  <a:pt x="3825341" y="0"/>
                </a:cubicBezTo>
                <a:cubicBezTo>
                  <a:pt x="4171683" y="-14762"/>
                  <a:pt x="4160871" y="-4314"/>
                  <a:pt x="4330073" y="0"/>
                </a:cubicBezTo>
                <a:cubicBezTo>
                  <a:pt x="4499275" y="4314"/>
                  <a:pt x="4910468" y="14358"/>
                  <a:pt x="5153584" y="0"/>
                </a:cubicBezTo>
                <a:cubicBezTo>
                  <a:pt x="5396700" y="-14358"/>
                  <a:pt x="5793791" y="13091"/>
                  <a:pt x="5977095" y="0"/>
                </a:cubicBezTo>
                <a:cubicBezTo>
                  <a:pt x="6160399" y="-13091"/>
                  <a:pt x="6369210" y="-8475"/>
                  <a:pt x="6641217" y="0"/>
                </a:cubicBezTo>
                <a:cubicBezTo>
                  <a:pt x="6913224" y="8475"/>
                  <a:pt x="7508856" y="-32292"/>
                  <a:pt x="7969460" y="0"/>
                </a:cubicBezTo>
                <a:cubicBezTo>
                  <a:pt x="7959121" y="219381"/>
                  <a:pt x="7941818" y="378778"/>
                  <a:pt x="7969460" y="637889"/>
                </a:cubicBezTo>
                <a:cubicBezTo>
                  <a:pt x="7997102" y="897000"/>
                  <a:pt x="7984825" y="1037988"/>
                  <a:pt x="7969460" y="1179751"/>
                </a:cubicBezTo>
                <a:cubicBezTo>
                  <a:pt x="7954095" y="1321514"/>
                  <a:pt x="7965605" y="1596822"/>
                  <a:pt x="7969460" y="1865653"/>
                </a:cubicBezTo>
                <a:cubicBezTo>
                  <a:pt x="7973315" y="2134484"/>
                  <a:pt x="7975414" y="2334128"/>
                  <a:pt x="7969460" y="2551555"/>
                </a:cubicBezTo>
                <a:cubicBezTo>
                  <a:pt x="7963506" y="2768982"/>
                  <a:pt x="7971766" y="2903858"/>
                  <a:pt x="7969460" y="3237457"/>
                </a:cubicBezTo>
                <a:cubicBezTo>
                  <a:pt x="7967154" y="3571056"/>
                  <a:pt x="7991969" y="3749316"/>
                  <a:pt x="7969460" y="3971373"/>
                </a:cubicBezTo>
                <a:cubicBezTo>
                  <a:pt x="7946951" y="4193430"/>
                  <a:pt x="7965290" y="4592729"/>
                  <a:pt x="7969460" y="4801314"/>
                </a:cubicBezTo>
                <a:cubicBezTo>
                  <a:pt x="7734380" y="4825578"/>
                  <a:pt x="7575684" y="4771719"/>
                  <a:pt x="7225644" y="4801314"/>
                </a:cubicBezTo>
                <a:cubicBezTo>
                  <a:pt x="6875604" y="4830909"/>
                  <a:pt x="6921097" y="4816470"/>
                  <a:pt x="6720911" y="4801314"/>
                </a:cubicBezTo>
                <a:cubicBezTo>
                  <a:pt x="6520725" y="4786158"/>
                  <a:pt x="6225932" y="4829530"/>
                  <a:pt x="5897400" y="4801314"/>
                </a:cubicBezTo>
                <a:cubicBezTo>
                  <a:pt x="5568868" y="4773098"/>
                  <a:pt x="5484956" y="4800581"/>
                  <a:pt x="5233279" y="4801314"/>
                </a:cubicBezTo>
                <a:cubicBezTo>
                  <a:pt x="4981602" y="4802047"/>
                  <a:pt x="4899100" y="4817480"/>
                  <a:pt x="4728546" y="4801314"/>
                </a:cubicBezTo>
                <a:cubicBezTo>
                  <a:pt x="4557992" y="4785148"/>
                  <a:pt x="4307241" y="4788447"/>
                  <a:pt x="4064425" y="4801314"/>
                </a:cubicBezTo>
                <a:cubicBezTo>
                  <a:pt x="3821609" y="4814181"/>
                  <a:pt x="3778250" y="4794831"/>
                  <a:pt x="3639387" y="4801314"/>
                </a:cubicBezTo>
                <a:cubicBezTo>
                  <a:pt x="3500524" y="4807797"/>
                  <a:pt x="3394377" y="4788948"/>
                  <a:pt x="3214349" y="4801314"/>
                </a:cubicBezTo>
                <a:cubicBezTo>
                  <a:pt x="3034321" y="4813680"/>
                  <a:pt x="2768415" y="4791023"/>
                  <a:pt x="2550227" y="4801314"/>
                </a:cubicBezTo>
                <a:cubicBezTo>
                  <a:pt x="2332039" y="4811605"/>
                  <a:pt x="2198922" y="4823569"/>
                  <a:pt x="2045495" y="4801314"/>
                </a:cubicBezTo>
                <a:cubicBezTo>
                  <a:pt x="1892068" y="4779059"/>
                  <a:pt x="1496399" y="4786782"/>
                  <a:pt x="1301678" y="4801314"/>
                </a:cubicBezTo>
                <a:cubicBezTo>
                  <a:pt x="1106957" y="4815846"/>
                  <a:pt x="931075" y="4780699"/>
                  <a:pt x="796946" y="4801314"/>
                </a:cubicBezTo>
                <a:cubicBezTo>
                  <a:pt x="662817" y="4821929"/>
                  <a:pt x="289871" y="4788672"/>
                  <a:pt x="0" y="4801314"/>
                </a:cubicBezTo>
                <a:cubicBezTo>
                  <a:pt x="1977" y="4620731"/>
                  <a:pt x="-18578" y="4497542"/>
                  <a:pt x="0" y="4259451"/>
                </a:cubicBezTo>
                <a:cubicBezTo>
                  <a:pt x="18578" y="4021360"/>
                  <a:pt x="-10647" y="3882579"/>
                  <a:pt x="0" y="3669576"/>
                </a:cubicBezTo>
                <a:cubicBezTo>
                  <a:pt x="10647" y="3456573"/>
                  <a:pt x="8698" y="3168358"/>
                  <a:pt x="0" y="2935661"/>
                </a:cubicBezTo>
                <a:cubicBezTo>
                  <a:pt x="-8698" y="2702965"/>
                  <a:pt x="-22311" y="2514678"/>
                  <a:pt x="0" y="2153732"/>
                </a:cubicBezTo>
                <a:cubicBezTo>
                  <a:pt x="22311" y="1792786"/>
                  <a:pt x="10646" y="1648916"/>
                  <a:pt x="0" y="1515843"/>
                </a:cubicBezTo>
                <a:cubicBezTo>
                  <a:pt x="-10646" y="1382770"/>
                  <a:pt x="-18520" y="1058937"/>
                  <a:pt x="0" y="733915"/>
                </a:cubicBezTo>
                <a:cubicBezTo>
                  <a:pt x="18520" y="408893"/>
                  <a:pt x="-2049" y="194297"/>
                  <a:pt x="0" y="0"/>
                </a:cubicBezTo>
                <a:close/>
              </a:path>
            </a:pathLst>
          </a:custGeom>
          <a:noFill/>
          <a:ln w="1270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just">
              <a:buNone/>
            </a:pP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ist ein Löwe.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lebt in einem großen Zoo.	</a:t>
            </a:r>
            <a:endParaRPr lang="de-DE" sz="4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just">
              <a:buNone/>
            </a:pP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Jeden Morgen wacht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früh auf. </a:t>
            </a:r>
          </a:p>
          <a:p>
            <a:pPr algn="just">
              <a:buNone/>
            </a:pP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Dann streckt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sich, gähnt laut und schüttelt seine Mähne. </a:t>
            </a:r>
          </a:p>
          <a:p>
            <a:pPr algn="just">
              <a:buNone/>
            </a:pP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Wenn die Sonne scheint, läuft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hinaus auf den großen Felsen in seinem Gehege. Dort liegt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 </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gerne, schaut sich um und beobachtet die anderen Tiere.</a:t>
            </a:r>
          </a:p>
          <a:p>
            <a:pPr algn="just">
              <a:buNone/>
            </a:pP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Bald kommt die Tierpflegerin.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freut sich, denn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weiß: Jetzt gibt es Futter! Die Tierpflegerin bringt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ein großes Stück Fleisch.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brüllt kurz vor Freude und frisst alles auf. </a:t>
            </a:r>
          </a:p>
          <a:p>
            <a:pPr algn="just">
              <a:buNone/>
            </a:pP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Dann leckt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sich die Schnauze und läuft zufrieden im Gehege hin und her. Manchmal kommen viele Kinder zum Löwengehege. Sie rufen: „Schau mal, da ist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Dann stellt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sich stolz auf den Felsen.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brüllt laut und schüttelt wieder seine Mähne. Die Kinder lachen und winken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zu. Manchmal macht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auch ein paar Sprünge – zur Freude aller.</a:t>
            </a:r>
          </a:p>
          <a:p>
            <a:pPr algn="just"/>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Am Nachmittag wird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müde.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legt sich auf den Felsen, gähnt ein letztes Mal und schließt die Augen. Dort schläft </a:t>
            </a:r>
            <a:r>
              <a:rPr lang="de-DE"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de-DE"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ein und träumt davon, mit anderen Löwen durch die Savanne zu laufen.</a:t>
            </a:r>
          </a:p>
        </p:txBody>
      </p:sp>
      <p:sp>
        <p:nvSpPr>
          <p:cNvPr id="11" name="Textfeld 10">
            <a:extLst>
              <a:ext uri="{FF2B5EF4-FFF2-40B4-BE49-F238E27FC236}">
                <a16:creationId xmlns:a16="http://schemas.microsoft.com/office/drawing/2014/main" id="{08EFDB3E-3227-635F-BFA9-9C262F8293CE}"/>
              </a:ext>
            </a:extLst>
          </p:cNvPr>
          <p:cNvSpPr txBox="1"/>
          <p:nvPr/>
        </p:nvSpPr>
        <p:spPr>
          <a:xfrm>
            <a:off x="9181570" y="1214253"/>
            <a:ext cx="899160" cy="707886"/>
          </a:xfrm>
          <a:prstGeom prst="rect">
            <a:avLst/>
          </a:prstGeom>
          <a:noFill/>
        </p:spPr>
        <p:txBody>
          <a:bodyPr wrap="square" rtlCol="0">
            <a:spAutoFit/>
          </a:bodyPr>
          <a:lstStyle/>
          <a:p>
            <a:r>
              <a:rPr lang="de-DE" sz="4000" dirty="0"/>
              <a:t>🦁</a:t>
            </a:r>
          </a:p>
        </p:txBody>
      </p:sp>
    </p:spTree>
    <p:extLst>
      <p:ext uri="{BB962C8B-B14F-4D97-AF65-F5344CB8AC3E}">
        <p14:creationId xmlns:p14="http://schemas.microsoft.com/office/powerpoint/2010/main" val="233615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EE2BD-EF3F-0200-2834-246326D729F6}"/>
              </a:ext>
            </a:extLst>
          </p:cNvPr>
          <p:cNvSpPr>
            <a:spLocks noGrp="1"/>
          </p:cNvSpPr>
          <p:nvPr>
            <p:ph type="title"/>
          </p:nvPr>
        </p:nvSpPr>
        <p:spPr/>
        <p:txBody>
          <a:bodyPr/>
          <a:lstStyle/>
          <a:p>
            <a:r>
              <a:rPr lang="de-DE" dirty="0"/>
              <a:t>Hauptteil</a:t>
            </a:r>
          </a:p>
        </p:txBody>
      </p:sp>
      <p:sp>
        <p:nvSpPr>
          <p:cNvPr id="3" name="Inhaltsplatzhalter 2">
            <a:extLst>
              <a:ext uri="{FF2B5EF4-FFF2-40B4-BE49-F238E27FC236}">
                <a16:creationId xmlns:a16="http://schemas.microsoft.com/office/drawing/2014/main" id="{12D135FC-E21C-566A-7A2E-5E81511FC7E3}"/>
              </a:ext>
            </a:extLst>
          </p:cNvPr>
          <p:cNvSpPr>
            <a:spLocks noGrp="1"/>
          </p:cNvSpPr>
          <p:nvPr>
            <p:ph idx="1"/>
          </p:nvPr>
        </p:nvSpPr>
        <p:spPr/>
        <p:txBody>
          <a:bodyPr/>
          <a:lstStyle/>
          <a:p>
            <a:r>
              <a:rPr lang="de-DE" dirty="0"/>
              <a:t>ca. 20 Minuten</a:t>
            </a:r>
          </a:p>
          <a:p>
            <a:r>
              <a:rPr lang="de-DE" dirty="0"/>
              <a:t>Methode: Gruppenpuzzle</a:t>
            </a:r>
          </a:p>
          <a:p>
            <a:r>
              <a:rPr lang="de-DE" dirty="0"/>
              <a:t>Jede Expertengruppe erhält ein Arbeitsblatt und bearbeitet mit seiner Gruppe dieses Arbeitsblatt</a:t>
            </a:r>
          </a:p>
          <a:p>
            <a:r>
              <a:rPr lang="de-DE" dirty="0"/>
              <a:t>Danach werden die Gruppen gemischt und die Gruppen erarbeiten zusammen auch die anderen zwei Arbeitsblätter – ein Kind fungiert somit immer als Experte </a:t>
            </a:r>
          </a:p>
          <a:p>
            <a:r>
              <a:rPr lang="de-DE" dirty="0"/>
              <a:t>Anschließende Lösungsbesprechung im Plenum (Klärung von Fragen) </a:t>
            </a:r>
          </a:p>
          <a:p>
            <a:endParaRPr lang="de-DE" dirty="0"/>
          </a:p>
        </p:txBody>
      </p:sp>
    </p:spTree>
    <p:extLst>
      <p:ext uri="{BB962C8B-B14F-4D97-AF65-F5344CB8AC3E}">
        <p14:creationId xmlns:p14="http://schemas.microsoft.com/office/powerpoint/2010/main" val="1791075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70023-5A71-A30A-5846-CA8B76605B7E}"/>
              </a:ext>
            </a:extLst>
          </p:cNvPr>
          <p:cNvSpPr>
            <a:spLocks noGrp="1"/>
          </p:cNvSpPr>
          <p:nvPr>
            <p:ph type="title"/>
          </p:nvPr>
        </p:nvSpPr>
        <p:spPr/>
        <p:txBody>
          <a:bodyPr/>
          <a:lstStyle/>
          <a:p>
            <a:r>
              <a:rPr lang="de-DE" dirty="0" err="1"/>
              <a:t>ArbeitsBlatt</a:t>
            </a:r>
            <a:r>
              <a:rPr lang="de-DE" dirty="0"/>
              <a:t> 1</a:t>
            </a:r>
          </a:p>
        </p:txBody>
      </p:sp>
      <p:sp>
        <p:nvSpPr>
          <p:cNvPr id="4" name="Textfeld 3">
            <a:extLst>
              <a:ext uri="{FF2B5EF4-FFF2-40B4-BE49-F238E27FC236}">
                <a16:creationId xmlns:a16="http://schemas.microsoft.com/office/drawing/2014/main" id="{CFF3DC98-B4E6-FA8E-2142-38D9D64AE7A3}"/>
              </a:ext>
            </a:extLst>
          </p:cNvPr>
          <p:cNvSpPr txBox="1"/>
          <p:nvPr/>
        </p:nvSpPr>
        <p:spPr>
          <a:xfrm>
            <a:off x="1831046" y="2221992"/>
            <a:ext cx="8430442" cy="3323987"/>
          </a:xfrm>
          <a:prstGeom prst="rect">
            <a:avLst/>
          </a:prstGeom>
          <a:noFill/>
          <a:ln w="19050">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nSpc>
                <a:spcPct val="150000"/>
              </a:lnSpc>
              <a:buNone/>
            </a:pPr>
            <a:r>
              <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Aufgabe 1:</a:t>
            </a: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Setze die passenden Pronomen in die Sätze ein.</a:t>
            </a:r>
            <a:endParaRPr lang="de-DE" sz="16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Anna gibt Ben das Buch. (sie/ihm) → ______ gibt es ______.</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Der Lehrer erklärt der Klasse die Aufgabe. (er/ihr) → ______ erklärt ______ die Aufgabe.</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Die Kinder malen ein Bild. (sie/es) → ______ malen ______.</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Der Hund spielt mit dem Ball. (er/ihn) → ______ spielt mit ______.</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Maria und Tom rufen die Eltern an. (sie/sie) → ______ rufen ______ an.</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Aufgabe 2:</a:t>
            </a: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Schreibe zwei eigene Sätze, in denen du Pronomen verwendest.</a:t>
            </a:r>
            <a:endParaRPr lang="de-DE" sz="1600" kern="1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de-DE" dirty="0"/>
          </a:p>
        </p:txBody>
      </p:sp>
    </p:spTree>
    <p:extLst>
      <p:ext uri="{BB962C8B-B14F-4D97-AF65-F5344CB8AC3E}">
        <p14:creationId xmlns:p14="http://schemas.microsoft.com/office/powerpoint/2010/main" val="3554984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1259E-A912-C42E-AD05-88369AFDFAE8}"/>
              </a:ext>
            </a:extLst>
          </p:cNvPr>
          <p:cNvSpPr>
            <a:spLocks noGrp="1"/>
          </p:cNvSpPr>
          <p:nvPr>
            <p:ph type="title"/>
          </p:nvPr>
        </p:nvSpPr>
        <p:spPr/>
        <p:txBody>
          <a:bodyPr/>
          <a:lstStyle/>
          <a:p>
            <a:r>
              <a:rPr lang="de-DE" dirty="0" err="1"/>
              <a:t>ArbeitsBlatt</a:t>
            </a:r>
            <a:r>
              <a:rPr lang="de-DE" dirty="0"/>
              <a:t> 2</a:t>
            </a:r>
          </a:p>
        </p:txBody>
      </p:sp>
      <p:sp>
        <p:nvSpPr>
          <p:cNvPr id="5" name="Textfeld 4">
            <a:extLst>
              <a:ext uri="{FF2B5EF4-FFF2-40B4-BE49-F238E27FC236}">
                <a16:creationId xmlns:a16="http://schemas.microsoft.com/office/drawing/2014/main" id="{EF3EA916-D64F-E2BB-6C5B-517BFFA57F9D}"/>
              </a:ext>
            </a:extLst>
          </p:cNvPr>
          <p:cNvSpPr txBox="1"/>
          <p:nvPr/>
        </p:nvSpPr>
        <p:spPr>
          <a:xfrm>
            <a:off x="1897651" y="2221992"/>
            <a:ext cx="8396697" cy="3323987"/>
          </a:xfrm>
          <a:prstGeom prst="rect">
            <a:avLst/>
          </a:prstGeom>
          <a:noFill/>
          <a:ln w="19050">
            <a:solidFill>
              <a:schemeClr val="tx1"/>
            </a:solidFill>
          </a:ln>
        </p:spPr>
        <p:txBody>
          <a:bodyPr wrap="square" rtlCol="0">
            <a:spAutoFit/>
          </a:bodyPr>
          <a:lstStyle/>
          <a:p>
            <a:pPr>
              <a:lnSpc>
                <a:spcPct val="150000"/>
              </a:lnSpc>
              <a:buNone/>
            </a:pPr>
            <a:r>
              <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Aufgabe 1:</a:t>
            </a: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Tausche die Nomen gegen Pronomen aus.</a:t>
            </a:r>
            <a:endParaRPr lang="de-DE" sz="16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Peter bringt seiner Schwester den Ball. → ______ bringt ______ den Ball.</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Frau Schmidt schreibt ihrer Freundin einen Brief. → ______ schreibt ______ einen Brief.</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Die Schüler sehen den Film. → ______ sehen ______.</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lnSpc>
                <a:spcPct val="150000"/>
              </a:lnSpc>
              <a:buFont typeface="+mj-lt"/>
              <a:buAutoNum type="arabicPeriod"/>
              <a:tabLst>
                <a:tab pos="457200" algn="l"/>
              </a:tabLst>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Der Lehrer erklärt den Kindern die Aufgabe. → ______ erklärt ______ die Aufgabe.</a:t>
            </a:r>
            <a:endParaRPr lang="de-DE" sz="1600" kern="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Aufgabe 2:</a:t>
            </a: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Finde weitere Sätze aus deinem Alltag und tausche die Nomen gegen Pronomen aus. Schreibe sie auf.</a:t>
            </a:r>
            <a:endParaRPr lang="de-DE" sz="1600" kern="1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de-DE" dirty="0"/>
          </a:p>
        </p:txBody>
      </p:sp>
    </p:spTree>
    <p:extLst>
      <p:ext uri="{BB962C8B-B14F-4D97-AF65-F5344CB8AC3E}">
        <p14:creationId xmlns:p14="http://schemas.microsoft.com/office/powerpoint/2010/main" val="222361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AA952-0A6F-DF58-5DFE-23E2EF4BE36F}"/>
              </a:ext>
            </a:extLst>
          </p:cNvPr>
          <p:cNvSpPr>
            <a:spLocks noGrp="1"/>
          </p:cNvSpPr>
          <p:nvPr>
            <p:ph type="title"/>
          </p:nvPr>
        </p:nvSpPr>
        <p:spPr/>
        <p:txBody>
          <a:bodyPr/>
          <a:lstStyle/>
          <a:p>
            <a:r>
              <a:rPr lang="de-DE" dirty="0" err="1"/>
              <a:t>ArbeitsBlatt</a:t>
            </a:r>
            <a:r>
              <a:rPr lang="de-DE" dirty="0"/>
              <a:t> 3</a:t>
            </a:r>
          </a:p>
        </p:txBody>
      </p:sp>
      <p:sp>
        <p:nvSpPr>
          <p:cNvPr id="5" name="Textfeld 4">
            <a:extLst>
              <a:ext uri="{FF2B5EF4-FFF2-40B4-BE49-F238E27FC236}">
                <a16:creationId xmlns:a16="http://schemas.microsoft.com/office/drawing/2014/main" id="{A5303FA5-A47F-E15D-3F01-52629B649000}"/>
              </a:ext>
            </a:extLst>
          </p:cNvPr>
          <p:cNvSpPr txBox="1"/>
          <p:nvPr/>
        </p:nvSpPr>
        <p:spPr>
          <a:xfrm>
            <a:off x="2668360" y="1837173"/>
            <a:ext cx="6855279" cy="3693319"/>
          </a:xfrm>
          <a:prstGeom prst="rect">
            <a:avLst/>
          </a:prstGeom>
          <a:noFill/>
          <a:ln w="19050">
            <a:solidFill>
              <a:schemeClr val="tx1"/>
            </a:solidFill>
          </a:ln>
        </p:spPr>
        <p:txBody>
          <a:bodyPr wrap="square" rtlCol="0">
            <a:spAutoFit/>
          </a:bodyPr>
          <a:lstStyle/>
          <a:p>
            <a:pPr>
              <a:lnSpc>
                <a:spcPct val="150000"/>
              </a:lnSpc>
              <a:buNone/>
            </a:pPr>
            <a:r>
              <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Aufgabe:</a:t>
            </a: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Ergänze die Lücken mit den richtigen Pronomen.</a:t>
            </a:r>
            <a:endParaRPr lang="de-DE" sz="16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buNone/>
            </a:pP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Lisa: „Hast du ______ (das Buch) gesehen?“</a:t>
            </a:r>
            <a:b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Tom: „Ja, ich habe ______ (das Buch) gestern gelesen.“</a:t>
            </a:r>
            <a:b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Lisa: „Gib ______ (mir) bitte ______ (das Buch).“</a:t>
            </a:r>
            <a:b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Tom: „Hier, ich gebe ______ (dir) ______ (das Buch).“</a:t>
            </a:r>
            <a:b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Lisa: „Danke! Soll ich ______ (dir) später ______ (die Bilder) zeigen?“</a:t>
            </a:r>
            <a:b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Tom: „Ja, bitte! Ich freue mich darauf.“</a:t>
            </a:r>
            <a:endParaRPr lang="de-DE" sz="16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de-DE" sz="1600" b="1"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Zusatz:</a:t>
            </a:r>
            <a:r>
              <a:rPr lang="de-DE" sz="1600" kern="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Tauscht euch in der Gruppe aus und spielt die Dialoge nach.</a:t>
            </a:r>
            <a:endParaRPr lang="de-DE" sz="1600" kern="1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de-DE" dirty="0"/>
          </a:p>
        </p:txBody>
      </p:sp>
    </p:spTree>
    <p:extLst>
      <p:ext uri="{BB962C8B-B14F-4D97-AF65-F5344CB8AC3E}">
        <p14:creationId xmlns:p14="http://schemas.microsoft.com/office/powerpoint/2010/main" val="1866525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A5457-8DA4-A1B0-F97B-E57DD5AB9DDB}"/>
              </a:ext>
            </a:extLst>
          </p:cNvPr>
          <p:cNvSpPr>
            <a:spLocks noGrp="1"/>
          </p:cNvSpPr>
          <p:nvPr>
            <p:ph type="title"/>
          </p:nvPr>
        </p:nvSpPr>
        <p:spPr/>
        <p:txBody>
          <a:bodyPr/>
          <a:lstStyle/>
          <a:p>
            <a:r>
              <a:rPr lang="de-DE" dirty="0"/>
              <a:t>Sicherung</a:t>
            </a:r>
          </a:p>
        </p:txBody>
      </p:sp>
      <p:sp>
        <p:nvSpPr>
          <p:cNvPr id="3" name="Inhaltsplatzhalter 2">
            <a:extLst>
              <a:ext uri="{FF2B5EF4-FFF2-40B4-BE49-F238E27FC236}">
                <a16:creationId xmlns:a16="http://schemas.microsoft.com/office/drawing/2014/main" id="{DA8B0409-C861-65A2-11A7-3C3B71849E64}"/>
              </a:ext>
            </a:extLst>
          </p:cNvPr>
          <p:cNvSpPr>
            <a:spLocks noGrp="1"/>
          </p:cNvSpPr>
          <p:nvPr>
            <p:ph idx="1"/>
          </p:nvPr>
        </p:nvSpPr>
        <p:spPr/>
        <p:txBody>
          <a:bodyPr/>
          <a:lstStyle/>
          <a:p>
            <a:r>
              <a:rPr lang="de-DE" dirty="0"/>
              <a:t>ca. 5 Minuten </a:t>
            </a:r>
          </a:p>
          <a:p>
            <a:r>
              <a:rPr lang="de-DE" dirty="0"/>
              <a:t>Methode: Gemeinsame Reflexion</a:t>
            </a:r>
          </a:p>
          <a:p>
            <a:r>
              <a:rPr lang="de-DE" dirty="0"/>
              <a:t>„Warum nutzen wir Pronomen?“ , „Warum sind sie hilfreich?“</a:t>
            </a:r>
          </a:p>
          <a:p>
            <a:r>
              <a:rPr lang="de-DE" dirty="0"/>
              <a:t>Gemeinsam wird ein „Pronomen-Plakat“ mit eigenen Beispielen der Klasse gemacht </a:t>
            </a:r>
          </a:p>
        </p:txBody>
      </p:sp>
    </p:spTree>
    <p:extLst>
      <p:ext uri="{BB962C8B-B14F-4D97-AF65-F5344CB8AC3E}">
        <p14:creationId xmlns:p14="http://schemas.microsoft.com/office/powerpoint/2010/main" val="185776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45C04-30D8-512E-C9B9-1743ABC88994}"/>
              </a:ext>
            </a:extLst>
          </p:cNvPr>
          <p:cNvSpPr>
            <a:spLocks noGrp="1"/>
          </p:cNvSpPr>
          <p:nvPr>
            <p:ph type="title"/>
          </p:nvPr>
        </p:nvSpPr>
        <p:spPr/>
        <p:txBody>
          <a:bodyPr/>
          <a:lstStyle/>
          <a:p>
            <a:r>
              <a:rPr lang="de-DE" dirty="0"/>
              <a:t>Transfer</a:t>
            </a:r>
          </a:p>
        </p:txBody>
      </p:sp>
      <p:sp>
        <p:nvSpPr>
          <p:cNvPr id="3" name="Inhaltsplatzhalter 2">
            <a:extLst>
              <a:ext uri="{FF2B5EF4-FFF2-40B4-BE49-F238E27FC236}">
                <a16:creationId xmlns:a16="http://schemas.microsoft.com/office/drawing/2014/main" id="{8365E2DA-30F9-B651-7C10-906AB29DC2B9}"/>
              </a:ext>
            </a:extLst>
          </p:cNvPr>
          <p:cNvSpPr>
            <a:spLocks noGrp="1"/>
          </p:cNvSpPr>
          <p:nvPr>
            <p:ph idx="1"/>
          </p:nvPr>
        </p:nvSpPr>
        <p:spPr/>
        <p:txBody>
          <a:bodyPr>
            <a:normAutofit fontScale="92500" lnSpcReduction="20000"/>
          </a:bodyPr>
          <a:lstStyle/>
          <a:p>
            <a:r>
              <a:rPr lang="de-DE" dirty="0"/>
              <a:t>ca.5 - 10 Minuten</a:t>
            </a:r>
          </a:p>
          <a:p>
            <a:r>
              <a:rPr lang="de-DE" dirty="0"/>
              <a:t>Methode: Sprachspiel „Holst du mir den Kaffee?“</a:t>
            </a:r>
          </a:p>
          <a:p>
            <a:r>
              <a:rPr lang="de-DE" dirty="0">
                <a:effectLst/>
              </a:rPr>
              <a:t>Die ausgeschnittenen Karten werden so verteilt, dass jede Lernerin / jeder Lerner eine Karte erhält. Nun wird die Musik gestartet und die Lernenden bewegen sich frei im Raum. Wenn die Musik stoppt, suchen sich alle eine Partnerin / einen Partner und die Lernenden befragen und antworten sich gegenseitig. Bei der Antwort setzen die Lernerinnen / die Lerner die Personalpronomen anstelle der Nomen ein.</a:t>
            </a:r>
          </a:p>
          <a:p>
            <a:pPr>
              <a:buNone/>
            </a:pPr>
            <a:r>
              <a:rPr lang="de-DE" dirty="0">
                <a:effectLst/>
              </a:rPr>
              <a:t>Beispiel:</a:t>
            </a:r>
          </a:p>
          <a:p>
            <a:pPr lvl="1">
              <a:buNone/>
            </a:pPr>
            <a:r>
              <a:rPr lang="de-DE" dirty="0">
                <a:effectLst/>
              </a:rPr>
              <a:t>„Gibst du Petra das Geschenk?" - „Ja, ich gebe es ihr."</a:t>
            </a:r>
          </a:p>
          <a:p>
            <a:pPr marL="0" indent="0">
              <a:buNone/>
            </a:pPr>
            <a:r>
              <a:rPr lang="de-DE" dirty="0">
                <a:effectLst/>
              </a:rPr>
              <a:t>Dann werden die Kärtchen getauscht und das Spiel beginnt erneut. Das Spiel wird mehrmals wiederholt.</a:t>
            </a:r>
          </a:p>
          <a:p>
            <a:endParaRPr lang="de-DE" dirty="0"/>
          </a:p>
        </p:txBody>
      </p:sp>
    </p:spTree>
    <p:extLst>
      <p:ext uri="{BB962C8B-B14F-4D97-AF65-F5344CB8AC3E}">
        <p14:creationId xmlns:p14="http://schemas.microsoft.com/office/powerpoint/2010/main" val="147523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9FD08-91CF-B420-0A31-F1058318585B}"/>
              </a:ext>
            </a:extLst>
          </p:cNvPr>
          <p:cNvSpPr>
            <a:spLocks noGrp="1"/>
          </p:cNvSpPr>
          <p:nvPr>
            <p:ph type="title"/>
          </p:nvPr>
        </p:nvSpPr>
        <p:spPr/>
        <p:txBody>
          <a:bodyPr/>
          <a:lstStyle/>
          <a:p>
            <a:r>
              <a:rPr lang="de-DE" dirty="0"/>
              <a:t>Kopiervorlage </a:t>
            </a:r>
          </a:p>
        </p:txBody>
      </p:sp>
      <p:pic>
        <p:nvPicPr>
          <p:cNvPr id="5" name="Inhaltsplatzhalter 4" descr="Ein Bild, das Text, Software, Screenshot, Multimedia-Software enthält.&#10;&#10;KI-generierte Inhalte können fehlerhaft sein.">
            <a:extLst>
              <a:ext uri="{FF2B5EF4-FFF2-40B4-BE49-F238E27FC236}">
                <a16:creationId xmlns:a16="http://schemas.microsoft.com/office/drawing/2014/main" id="{3407FBA3-FFB7-2C99-5FE0-E187144BA6B1}"/>
              </a:ext>
            </a:extLst>
          </p:cNvPr>
          <p:cNvPicPr>
            <a:picLocks noGrp="1" noChangeAspect="1"/>
          </p:cNvPicPr>
          <p:nvPr>
            <p:ph idx="1"/>
          </p:nvPr>
        </p:nvPicPr>
        <p:blipFill>
          <a:blip r:embed="rId2"/>
          <a:srcRect l="62028" t="18237" r="6704" b="7287"/>
          <a:stretch/>
        </p:blipFill>
        <p:spPr>
          <a:xfrm>
            <a:off x="5668048" y="833194"/>
            <a:ext cx="3487375" cy="5191612"/>
          </a:xfrm>
          <a:ln>
            <a:noFill/>
          </a:ln>
        </p:spPr>
      </p:pic>
      <p:sp>
        <p:nvSpPr>
          <p:cNvPr id="6" name="Textfeld 5">
            <a:extLst>
              <a:ext uri="{FF2B5EF4-FFF2-40B4-BE49-F238E27FC236}">
                <a16:creationId xmlns:a16="http://schemas.microsoft.com/office/drawing/2014/main" id="{2CD6D844-9879-F244-9F8B-B3DC792D7DEF}"/>
              </a:ext>
            </a:extLst>
          </p:cNvPr>
          <p:cNvSpPr txBox="1"/>
          <p:nvPr/>
        </p:nvSpPr>
        <p:spPr>
          <a:xfrm>
            <a:off x="9026488" y="914400"/>
            <a:ext cx="4079631" cy="461665"/>
          </a:xfrm>
          <a:prstGeom prst="rect">
            <a:avLst/>
          </a:prstGeom>
          <a:noFill/>
        </p:spPr>
        <p:txBody>
          <a:bodyPr wrap="square" rtlCol="0">
            <a:spAutoFit/>
          </a:bodyPr>
          <a:lstStyle/>
          <a:p>
            <a:r>
              <a:rPr lang="de-DE" sz="1200" dirty="0">
                <a:latin typeface="Helvetica Neue" panose="02000503000000020004" pitchFamily="2" charset="0"/>
                <a:ea typeface="Helvetica Neue" panose="02000503000000020004" pitchFamily="2" charset="0"/>
                <a:cs typeface="Helvetica Neue" panose="02000503000000020004" pitchFamily="2" charset="0"/>
              </a:rPr>
              <a:t>Monika Rehlinghaus </a:t>
            </a:r>
          </a:p>
          <a:p>
            <a:r>
              <a:rPr lang="de-DE" sz="1200" dirty="0">
                <a:latin typeface="Helvetica Neue" panose="02000503000000020004" pitchFamily="2" charset="0"/>
                <a:ea typeface="Helvetica Neue" panose="02000503000000020004" pitchFamily="2" charset="0"/>
                <a:cs typeface="Helvetica Neue" panose="02000503000000020004" pitchFamily="2" charset="0"/>
              </a:rPr>
              <a:t>55 Grammatikspiele</a:t>
            </a:r>
          </a:p>
        </p:txBody>
      </p:sp>
    </p:spTree>
    <p:extLst>
      <p:ext uri="{BB962C8B-B14F-4D97-AF65-F5344CB8AC3E}">
        <p14:creationId xmlns:p14="http://schemas.microsoft.com/office/powerpoint/2010/main" val="499545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CE73E-14D8-5E0C-A086-04C5576D9745}"/>
              </a:ext>
            </a:extLst>
          </p:cNvPr>
          <p:cNvSpPr>
            <a:spLocks noGrp="1"/>
          </p:cNvSpPr>
          <p:nvPr>
            <p:ph type="title"/>
          </p:nvPr>
        </p:nvSpPr>
        <p:spPr/>
        <p:txBody>
          <a:bodyPr/>
          <a:lstStyle/>
          <a:p>
            <a:r>
              <a:rPr lang="de-DE" dirty="0"/>
              <a:t>Abschluss</a:t>
            </a:r>
          </a:p>
        </p:txBody>
      </p:sp>
      <p:sp>
        <p:nvSpPr>
          <p:cNvPr id="3" name="Inhaltsplatzhalter 2">
            <a:extLst>
              <a:ext uri="{FF2B5EF4-FFF2-40B4-BE49-F238E27FC236}">
                <a16:creationId xmlns:a16="http://schemas.microsoft.com/office/drawing/2014/main" id="{F624296C-850B-AB7D-1F81-65C64879A0A7}"/>
              </a:ext>
            </a:extLst>
          </p:cNvPr>
          <p:cNvSpPr>
            <a:spLocks noGrp="1"/>
          </p:cNvSpPr>
          <p:nvPr>
            <p:ph idx="1"/>
          </p:nvPr>
        </p:nvSpPr>
        <p:spPr/>
        <p:txBody>
          <a:bodyPr/>
          <a:lstStyle/>
          <a:p>
            <a:r>
              <a:rPr lang="de-DE" dirty="0"/>
              <a:t>ca. 5 Minuten</a:t>
            </a:r>
          </a:p>
          <a:p>
            <a:r>
              <a:rPr lang="de-DE" dirty="0"/>
              <a:t>Methode: Kurze Abschlussrunde</a:t>
            </a:r>
          </a:p>
          <a:p>
            <a:r>
              <a:rPr lang="de-DE" dirty="0"/>
              <a:t>„Was hast du heute gelernt?“</a:t>
            </a:r>
          </a:p>
          <a:p>
            <a:r>
              <a:rPr lang="de-DE" dirty="0"/>
              <a:t>„Wo hast du Pronomen heute verwendet?“</a:t>
            </a:r>
          </a:p>
          <a:p>
            <a:r>
              <a:rPr lang="de-DE" dirty="0"/>
              <a:t>Bedeutung für Schriftlichkeit und Mündlichkeit erklären </a:t>
            </a:r>
          </a:p>
        </p:txBody>
      </p:sp>
    </p:spTree>
    <p:extLst>
      <p:ext uri="{BB962C8B-B14F-4D97-AF65-F5344CB8AC3E}">
        <p14:creationId xmlns:p14="http://schemas.microsoft.com/office/powerpoint/2010/main" val="59349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2F01AF6-2A21-9FF9-C772-F2A8326745D0}"/>
              </a:ext>
            </a:extLst>
          </p:cNvPr>
          <p:cNvSpPr>
            <a:spLocks noGrp="1"/>
          </p:cNvSpPr>
          <p:nvPr>
            <p:ph type="title"/>
          </p:nvPr>
        </p:nvSpPr>
        <p:spPr>
          <a:xfrm>
            <a:off x="704088" y="914400"/>
            <a:ext cx="10687812" cy="798194"/>
          </a:xfrm>
        </p:spPr>
        <p:txBody>
          <a:bodyPr>
            <a:normAutofit/>
          </a:bodyPr>
          <a:lstStyle/>
          <a:p>
            <a:r>
              <a:rPr lang="de-DE" dirty="0"/>
              <a:t>Merkmale von Pronomen</a:t>
            </a:r>
          </a:p>
        </p:txBody>
      </p:sp>
      <p:cxnSp>
        <p:nvCxnSpPr>
          <p:cNvPr id="21" name="Straight Connector 2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descr="Ein Bild, das Text, Reihe, Screenshot, Design enthält.&#10;&#10;KI-generierte Inhalte können fehlerhaft sein.">
            <a:extLst>
              <a:ext uri="{FF2B5EF4-FFF2-40B4-BE49-F238E27FC236}">
                <a16:creationId xmlns:a16="http://schemas.microsoft.com/office/drawing/2014/main" id="{0D3E4989-8A50-273A-69F3-D323E57EAD12}"/>
              </a:ext>
            </a:extLst>
          </p:cNvPr>
          <p:cNvPicPr>
            <a:picLocks noChangeAspect="1"/>
          </p:cNvPicPr>
          <p:nvPr/>
        </p:nvPicPr>
        <p:blipFill>
          <a:blip r:embed="rId2"/>
          <a:srcRect l="24957" t="40844" r="18594" b="11565"/>
          <a:stretch/>
        </p:blipFill>
        <p:spPr>
          <a:xfrm>
            <a:off x="704088" y="2321542"/>
            <a:ext cx="6451352" cy="3399379"/>
          </a:xfrm>
          <a:prstGeom prst="rect">
            <a:avLst/>
          </a:prstGeom>
        </p:spPr>
      </p:pic>
      <p:sp>
        <p:nvSpPr>
          <p:cNvPr id="3" name="Inhaltsplatzhalter 2">
            <a:extLst>
              <a:ext uri="{FF2B5EF4-FFF2-40B4-BE49-F238E27FC236}">
                <a16:creationId xmlns:a16="http://schemas.microsoft.com/office/drawing/2014/main" id="{5F4CB703-B503-D825-377D-00C4922AC554}"/>
              </a:ext>
            </a:extLst>
          </p:cNvPr>
          <p:cNvSpPr>
            <a:spLocks noGrp="1"/>
          </p:cNvSpPr>
          <p:nvPr>
            <p:ph idx="1"/>
          </p:nvPr>
        </p:nvSpPr>
        <p:spPr>
          <a:xfrm>
            <a:off x="7296911" y="1712593"/>
            <a:ext cx="4236461" cy="4288289"/>
          </a:xfrm>
        </p:spPr>
        <p:txBody>
          <a:bodyPr anchor="b">
            <a:noAutofit/>
          </a:bodyPr>
          <a:lstStyle/>
          <a:p>
            <a:r>
              <a:rPr lang="de-DE" sz="1700" dirty="0"/>
              <a:t>Flektierbar</a:t>
            </a:r>
          </a:p>
          <a:p>
            <a:pPr lvl="1"/>
            <a:r>
              <a:rPr lang="de-DE" sz="1700" dirty="0"/>
              <a:t>Wörter die sich, im Satz, unabhängig ihrer grammatischen Funktion verändern können </a:t>
            </a:r>
          </a:p>
          <a:p>
            <a:r>
              <a:rPr lang="de-DE" sz="1700" dirty="0"/>
              <a:t>Deklinierbar</a:t>
            </a:r>
          </a:p>
          <a:p>
            <a:pPr lvl="1"/>
            <a:r>
              <a:rPr lang="de-DE" sz="1700" dirty="0"/>
              <a:t>Genus, Numerus, Kasus</a:t>
            </a:r>
          </a:p>
          <a:p>
            <a:r>
              <a:rPr lang="de-DE" sz="1700" dirty="0"/>
              <a:t>Nicht genusfest</a:t>
            </a:r>
          </a:p>
          <a:p>
            <a:pPr lvl="1"/>
            <a:r>
              <a:rPr lang="de-DE" sz="1700" dirty="0"/>
              <a:t>Kein zugeordnetes Geschlecht aber kongruent   </a:t>
            </a:r>
          </a:p>
          <a:p>
            <a:r>
              <a:rPr lang="de-DE" sz="1700" dirty="0"/>
              <a:t>Nicht komparierbar</a:t>
            </a:r>
          </a:p>
          <a:p>
            <a:pPr lvl="1"/>
            <a:r>
              <a:rPr lang="de-DE" sz="1700" dirty="0"/>
              <a:t>Artikel und Pronomen sind nicht steigerbar</a:t>
            </a:r>
          </a:p>
        </p:txBody>
      </p:sp>
      <p:cxnSp>
        <p:nvCxnSpPr>
          <p:cNvPr id="23" name="Straight Connector 22">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BF194BC7-4FCD-83B8-DA9F-26050DABCC64}"/>
              </a:ext>
            </a:extLst>
          </p:cNvPr>
          <p:cNvSpPr txBox="1"/>
          <p:nvPr/>
        </p:nvSpPr>
        <p:spPr>
          <a:xfrm>
            <a:off x="658628" y="5723884"/>
            <a:ext cx="3232491" cy="276999"/>
          </a:xfrm>
          <a:prstGeom prst="rect">
            <a:avLst/>
          </a:prstGeom>
          <a:noFill/>
        </p:spPr>
        <p:txBody>
          <a:bodyPr wrap="square" rtlCol="0">
            <a:spAutoFit/>
          </a:bodyPr>
          <a:lstStyle/>
          <a:p>
            <a:pPr>
              <a:buNone/>
            </a:pPr>
            <a:r>
              <a:rPr lang="de-DE" sz="120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(Grafik: Busch/Stenschke </a:t>
            </a:r>
            <a:r>
              <a:rPr lang="de-DE" sz="1200" baseline="3000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4</a:t>
            </a:r>
            <a:r>
              <a:rPr lang="de-DE" sz="1200" dirty="0">
                <a:solidFill>
                  <a:srgbClr val="0070C0"/>
                </a:solidFill>
                <a:effectLst/>
                <a:latin typeface="Helvetica Neue" panose="02000503000000020004" pitchFamily="2" charset="0"/>
                <a:ea typeface="Helvetica Neue" panose="02000503000000020004" pitchFamily="2" charset="0"/>
                <a:cs typeface="Helvetica Neue" panose="02000503000000020004" pitchFamily="2" charset="0"/>
              </a:rPr>
              <a:t>2018: 129)</a:t>
            </a:r>
          </a:p>
        </p:txBody>
      </p:sp>
    </p:spTree>
    <p:extLst>
      <p:ext uri="{BB962C8B-B14F-4D97-AF65-F5344CB8AC3E}">
        <p14:creationId xmlns:p14="http://schemas.microsoft.com/office/powerpoint/2010/main" val="2927319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47571-8C80-B4EF-2998-E6AF3C8D9F07}"/>
              </a:ext>
            </a:extLst>
          </p:cNvPr>
          <p:cNvSpPr>
            <a:spLocks noGrp="1"/>
          </p:cNvSpPr>
          <p:nvPr>
            <p:ph type="title"/>
          </p:nvPr>
        </p:nvSpPr>
        <p:spPr/>
        <p:txBody>
          <a:bodyPr/>
          <a:lstStyle/>
          <a:p>
            <a:r>
              <a:rPr lang="de-DE" dirty="0"/>
              <a:t>Differenzierungsmöglichkeiten </a:t>
            </a:r>
          </a:p>
        </p:txBody>
      </p:sp>
      <p:sp>
        <p:nvSpPr>
          <p:cNvPr id="3" name="Inhaltsplatzhalter 2">
            <a:extLst>
              <a:ext uri="{FF2B5EF4-FFF2-40B4-BE49-F238E27FC236}">
                <a16:creationId xmlns:a16="http://schemas.microsoft.com/office/drawing/2014/main" id="{26AEA60E-3591-2C9F-AA99-082D167FE071}"/>
              </a:ext>
            </a:extLst>
          </p:cNvPr>
          <p:cNvSpPr>
            <a:spLocks noGrp="1"/>
          </p:cNvSpPr>
          <p:nvPr>
            <p:ph idx="1"/>
          </p:nvPr>
        </p:nvSpPr>
        <p:spPr/>
        <p:txBody>
          <a:bodyPr/>
          <a:lstStyle/>
          <a:p>
            <a:r>
              <a:rPr lang="de-DE" dirty="0"/>
              <a:t>Stärkere Kinder können längere Sätze mit Pronomen bilden oder die Geschichte von Leo dem Löwen umschreiben</a:t>
            </a:r>
          </a:p>
          <a:p>
            <a:r>
              <a:rPr lang="de-DE" dirty="0"/>
              <a:t>Für DaZ-Kinder können visuelle Hilfsmittel wie Bildkarten verwendet werden, um die Pronomen leichter zu veranschaulichen </a:t>
            </a:r>
          </a:p>
        </p:txBody>
      </p:sp>
    </p:spTree>
    <p:extLst>
      <p:ext uri="{BB962C8B-B14F-4D97-AF65-F5344CB8AC3E}">
        <p14:creationId xmlns:p14="http://schemas.microsoft.com/office/powerpoint/2010/main" val="785024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CE876-DF92-ACAA-2187-41E14BAE9472}"/>
              </a:ext>
            </a:extLst>
          </p:cNvPr>
          <p:cNvSpPr>
            <a:spLocks noGrp="1"/>
          </p:cNvSpPr>
          <p:nvPr>
            <p:ph type="title"/>
          </p:nvPr>
        </p:nvSpPr>
        <p:spPr/>
        <p:txBody>
          <a:bodyPr/>
          <a:lstStyle/>
          <a:p>
            <a:r>
              <a:rPr lang="de-DE" dirty="0"/>
              <a:t>Literatur</a:t>
            </a:r>
          </a:p>
        </p:txBody>
      </p:sp>
      <p:sp>
        <p:nvSpPr>
          <p:cNvPr id="3" name="Inhaltsplatzhalter 2">
            <a:extLst>
              <a:ext uri="{FF2B5EF4-FFF2-40B4-BE49-F238E27FC236}">
                <a16:creationId xmlns:a16="http://schemas.microsoft.com/office/drawing/2014/main" id="{27E219BD-1B0B-75AC-F017-0EAEF11EBDD3}"/>
              </a:ext>
            </a:extLst>
          </p:cNvPr>
          <p:cNvSpPr>
            <a:spLocks noGrp="1"/>
          </p:cNvSpPr>
          <p:nvPr>
            <p:ph idx="1"/>
          </p:nvPr>
        </p:nvSpPr>
        <p:spPr/>
        <p:txBody>
          <a:bodyPr>
            <a:normAutofit lnSpcReduction="10000"/>
          </a:bodyPr>
          <a:lstStyle/>
          <a:p>
            <a:r>
              <a:rPr lang="de-DE" sz="1400" dirty="0">
                <a:solidFill>
                  <a:srgbClr val="000000"/>
                </a:solidFill>
                <a:effectLst/>
                <a:ea typeface="Times New Roman" panose="02020603050405020304" pitchFamily="18" charset="0"/>
                <a:cs typeface="Times New Roman" panose="02020603050405020304" pitchFamily="18" charset="0"/>
              </a:rPr>
              <a:t>Busch, Albert / Stenschke, Oliver (</a:t>
            </a:r>
            <a:r>
              <a:rPr lang="de-DE" sz="1400" baseline="30000" dirty="0">
                <a:solidFill>
                  <a:srgbClr val="000000"/>
                </a:solidFill>
                <a:effectLst/>
                <a:ea typeface="Times New Roman" panose="02020603050405020304" pitchFamily="18" charset="0"/>
                <a:cs typeface="Times New Roman" panose="02020603050405020304" pitchFamily="18" charset="0"/>
              </a:rPr>
              <a:t>4</a:t>
            </a:r>
            <a:r>
              <a:rPr lang="de-DE" sz="1400" dirty="0">
                <a:solidFill>
                  <a:srgbClr val="000000"/>
                </a:solidFill>
                <a:effectLst/>
                <a:ea typeface="Times New Roman" panose="02020603050405020304" pitchFamily="18" charset="0"/>
                <a:cs typeface="Times New Roman" panose="02020603050405020304" pitchFamily="18" charset="0"/>
              </a:rPr>
              <a:t>2018): Germanistische Linguistik. Eine Einführung. Tübingen: Narr.</a:t>
            </a:r>
            <a:endParaRPr lang="de-DE" sz="1400" dirty="0">
              <a:solidFill>
                <a:srgbClr val="01154D"/>
              </a:solidFill>
              <a:effectLst/>
              <a:ea typeface="Times New Roman" panose="02020603050405020304" pitchFamily="18" charset="0"/>
              <a:cs typeface="Times New Roman" panose="02020603050405020304" pitchFamily="18" charset="0"/>
            </a:endParaRPr>
          </a:p>
          <a:p>
            <a:pPr>
              <a:lnSpc>
                <a:spcPct val="115000"/>
              </a:lnSpc>
            </a:pPr>
            <a:r>
              <a:rPr lang="de-DE" sz="1400" kern="100" dirty="0">
                <a:solidFill>
                  <a:srgbClr val="000000"/>
                </a:solidFill>
                <a:effectLst/>
                <a:ea typeface="Aptos" panose="020B0004020202020204" pitchFamily="34" charset="0"/>
                <a:cs typeface="Times New Roman" panose="02020603050405020304" pitchFamily="18" charset="0"/>
              </a:rPr>
              <a:t>DWDS: </a:t>
            </a:r>
            <a:r>
              <a:rPr lang="de-DE" sz="1400" kern="100" dirty="0">
                <a:solidFill>
                  <a:srgbClr val="000000"/>
                </a:solidFill>
                <a:effectLst/>
                <a:ea typeface="Aptos" panose="020B0004020202020204" pitchFamily="34" charset="0"/>
                <a:cs typeface="Times New Roman" panose="02020603050405020304" pitchFamily="18" charset="0"/>
                <a:hlinkClick r:id="rId2"/>
              </a:rPr>
              <a:t>https://www.dwds.de</a:t>
            </a:r>
            <a:r>
              <a:rPr lang="de-DE" sz="1400" kern="100" dirty="0">
                <a:solidFill>
                  <a:srgbClr val="000000"/>
                </a:solidFill>
                <a:effectLst/>
                <a:ea typeface="Aptos" panose="020B0004020202020204" pitchFamily="34" charset="0"/>
                <a:cs typeface="Times New Roman" panose="02020603050405020304" pitchFamily="18" charset="0"/>
              </a:rPr>
              <a:t> </a:t>
            </a:r>
            <a:endParaRPr lang="de-DE" sz="1400" kern="100" dirty="0">
              <a:effectLst/>
              <a:ea typeface="Aptos" panose="020B0004020202020204" pitchFamily="34" charset="0"/>
              <a:cs typeface="Times New Roman" panose="02020603050405020304" pitchFamily="18" charset="0"/>
            </a:endParaRPr>
          </a:p>
          <a:p>
            <a:r>
              <a:rPr lang="de-DE" sz="1400" dirty="0">
                <a:solidFill>
                  <a:srgbClr val="000000"/>
                </a:solidFill>
                <a:effectLst/>
                <a:ea typeface="Times New Roman" panose="02020603050405020304" pitchFamily="18" charset="0"/>
                <a:cs typeface="Times New Roman" panose="02020603050405020304" pitchFamily="18" charset="0"/>
              </a:rPr>
              <a:t>Dürscheid, Christa (2012): Syntax. Grundlagen und Theorien. In: Studienbücher zur Linguistik. Hrsg. v. Peter Schlobinski. Bd. 3. 6. Auflage. Göttingen, 27-30.</a:t>
            </a:r>
            <a:endParaRPr lang="de-DE" sz="1400" dirty="0">
              <a:solidFill>
                <a:srgbClr val="01154D"/>
              </a:solidFill>
              <a:effectLst/>
              <a:ea typeface="Times New Roman" panose="02020603050405020304" pitchFamily="18" charset="0"/>
              <a:cs typeface="Times New Roman" panose="02020603050405020304" pitchFamily="18" charset="0"/>
            </a:endParaRPr>
          </a:p>
          <a:p>
            <a:pPr>
              <a:lnSpc>
                <a:spcPct val="115000"/>
              </a:lnSpc>
            </a:pPr>
            <a:r>
              <a:rPr lang="de-DE" sz="1400" kern="100" dirty="0" err="1">
                <a:solidFill>
                  <a:srgbClr val="000000"/>
                </a:solidFill>
                <a:effectLst/>
                <a:ea typeface="Aptos" panose="020B0004020202020204" pitchFamily="34" charset="0"/>
                <a:cs typeface="Times New Roman" panose="02020603050405020304" pitchFamily="18" charset="0"/>
              </a:rPr>
              <a:t>Fandrych</a:t>
            </a:r>
            <a:r>
              <a:rPr lang="de-DE" sz="1400" kern="100" dirty="0">
                <a:solidFill>
                  <a:srgbClr val="000000"/>
                </a:solidFill>
                <a:effectLst/>
                <a:ea typeface="Aptos" panose="020B0004020202020204" pitchFamily="34" charset="0"/>
                <a:cs typeface="Times New Roman" panose="02020603050405020304" pitchFamily="18" charset="0"/>
              </a:rPr>
              <a:t> </a:t>
            </a:r>
            <a:r>
              <a:rPr lang="de-DE" sz="1400" kern="100" dirty="0" err="1">
                <a:solidFill>
                  <a:srgbClr val="000000"/>
                </a:solidFill>
                <a:effectLst/>
                <a:ea typeface="Aptos" panose="020B0004020202020204" pitchFamily="34" charset="0"/>
                <a:cs typeface="Times New Roman" panose="02020603050405020304" pitchFamily="18" charset="0"/>
              </a:rPr>
              <a:t>Thurmair</a:t>
            </a:r>
            <a:r>
              <a:rPr lang="de-DE" sz="1400" kern="100" dirty="0">
                <a:solidFill>
                  <a:srgbClr val="000000"/>
                </a:solidFill>
                <a:effectLst/>
                <a:ea typeface="Aptos" panose="020B0004020202020204" pitchFamily="34" charset="0"/>
                <a:cs typeface="Times New Roman" panose="02020603050405020304" pitchFamily="18" charset="0"/>
              </a:rPr>
              <a:t> (2018) 4 Artikel, </a:t>
            </a:r>
            <a:r>
              <a:rPr lang="de-DE" sz="1400" kern="100" dirty="0" err="1">
                <a:solidFill>
                  <a:srgbClr val="000000"/>
                </a:solidFill>
                <a:effectLst/>
                <a:ea typeface="Aptos" panose="020B0004020202020204" pitchFamily="34" charset="0"/>
                <a:cs typeface="Times New Roman" panose="02020603050405020304" pitchFamily="18" charset="0"/>
              </a:rPr>
              <a:t>Artikelwörter</a:t>
            </a:r>
            <a:r>
              <a:rPr lang="de-DE" sz="1400" kern="100" dirty="0">
                <a:solidFill>
                  <a:srgbClr val="000000"/>
                </a:solidFill>
                <a:effectLst/>
                <a:ea typeface="Aptos" panose="020B0004020202020204" pitchFamily="34" charset="0"/>
                <a:cs typeface="Times New Roman" panose="02020603050405020304" pitchFamily="18" charset="0"/>
              </a:rPr>
              <a:t> und Pronomen</a:t>
            </a:r>
            <a:endParaRPr lang="de-DE" sz="1400" kern="100" dirty="0">
              <a:effectLst/>
              <a:ea typeface="Aptos" panose="020B0004020202020204" pitchFamily="34" charset="0"/>
              <a:cs typeface="Times New Roman" panose="02020603050405020304" pitchFamily="18" charset="0"/>
            </a:endParaRPr>
          </a:p>
          <a:p>
            <a:pPr>
              <a:lnSpc>
                <a:spcPct val="115000"/>
              </a:lnSpc>
            </a:pPr>
            <a:r>
              <a:rPr lang="de-DE" sz="1400" kern="100" dirty="0" err="1">
                <a:solidFill>
                  <a:srgbClr val="000000"/>
                </a:solidFill>
                <a:effectLst/>
                <a:ea typeface="Aptos" panose="020B0004020202020204" pitchFamily="34" charset="0"/>
                <a:cs typeface="Times New Roman" panose="02020603050405020304" pitchFamily="18" charset="0"/>
              </a:rPr>
              <a:t>grammis</a:t>
            </a:r>
            <a:r>
              <a:rPr lang="de-DE" sz="1400" kern="100" dirty="0">
                <a:solidFill>
                  <a:srgbClr val="000000"/>
                </a:solidFill>
                <a:effectLst/>
                <a:ea typeface="Aptos" panose="020B0004020202020204" pitchFamily="34" charset="0"/>
                <a:cs typeface="Times New Roman" panose="02020603050405020304" pitchFamily="18" charset="0"/>
              </a:rPr>
              <a:t> (Grammatisches Informationssystem): </a:t>
            </a:r>
            <a:r>
              <a:rPr lang="de-DE" sz="1400" kern="100" dirty="0">
                <a:solidFill>
                  <a:srgbClr val="000000"/>
                </a:solidFill>
                <a:effectLst/>
                <a:ea typeface="Aptos" panose="020B0004020202020204" pitchFamily="34" charset="0"/>
                <a:cs typeface="Times New Roman" panose="02020603050405020304" pitchFamily="18" charset="0"/>
                <a:hlinkClick r:id="rId3"/>
              </a:rPr>
              <a:t>https://grammis.ids-mannheim.de</a:t>
            </a:r>
            <a:r>
              <a:rPr lang="de-DE" sz="1400" kern="100" dirty="0">
                <a:solidFill>
                  <a:srgbClr val="000000"/>
                </a:solidFill>
                <a:effectLst/>
                <a:ea typeface="Aptos" panose="020B0004020202020204" pitchFamily="34" charset="0"/>
                <a:cs typeface="Times New Roman" panose="02020603050405020304" pitchFamily="18" charset="0"/>
              </a:rPr>
              <a:t> </a:t>
            </a:r>
            <a:endParaRPr lang="de-DE" sz="1400" kern="100" dirty="0">
              <a:effectLst/>
              <a:ea typeface="Aptos" panose="020B0004020202020204" pitchFamily="34" charset="0"/>
              <a:cs typeface="Times New Roman" panose="02020603050405020304" pitchFamily="18" charset="0"/>
            </a:endParaRPr>
          </a:p>
          <a:p>
            <a:pPr>
              <a:lnSpc>
                <a:spcPct val="115000"/>
              </a:lnSpc>
            </a:pPr>
            <a:r>
              <a:rPr lang="de-DE" sz="1400" kern="100" dirty="0">
                <a:solidFill>
                  <a:srgbClr val="000000"/>
                </a:solidFill>
                <a:effectLst/>
                <a:ea typeface="Aptos" panose="020B0004020202020204" pitchFamily="34" charset="0"/>
                <a:cs typeface="Times New Roman" panose="02020603050405020304" pitchFamily="18" charset="0"/>
              </a:rPr>
              <a:t>Hoffmann, Monika: Deutsch fürs Studium. Rechtschreibung, Grammatik, Zeichensetzung und Stil. 4. Ausgabe, Stuttgart: </a:t>
            </a:r>
            <a:r>
              <a:rPr lang="de-DE" sz="1400" kern="100" dirty="0" err="1">
                <a:solidFill>
                  <a:srgbClr val="000000"/>
                </a:solidFill>
                <a:effectLst/>
                <a:ea typeface="Aptos" panose="020B0004020202020204" pitchFamily="34" charset="0"/>
                <a:cs typeface="Times New Roman" panose="02020603050405020304" pitchFamily="18" charset="0"/>
              </a:rPr>
              <a:t>utb</a:t>
            </a:r>
            <a:r>
              <a:rPr lang="de-DE" sz="1400" kern="100" dirty="0">
                <a:solidFill>
                  <a:srgbClr val="000000"/>
                </a:solidFill>
                <a:effectLst/>
                <a:ea typeface="Aptos" panose="020B0004020202020204" pitchFamily="34" charset="0"/>
                <a:cs typeface="Times New Roman" panose="02020603050405020304" pitchFamily="18" charset="0"/>
              </a:rPr>
              <a:t> GmbH 2021.</a:t>
            </a:r>
            <a:endParaRPr lang="de-DE" sz="1400" kern="100" dirty="0">
              <a:effectLst/>
              <a:ea typeface="Aptos" panose="020B0004020202020204" pitchFamily="34" charset="0"/>
              <a:cs typeface="Times New Roman" panose="02020603050405020304" pitchFamily="18" charset="0"/>
            </a:endParaRPr>
          </a:p>
          <a:p>
            <a:pPr>
              <a:lnSpc>
                <a:spcPct val="115000"/>
              </a:lnSpc>
            </a:pPr>
            <a:r>
              <a:rPr lang="de-DE" sz="1400" kern="100" dirty="0">
                <a:effectLst/>
                <a:ea typeface="Aptos" panose="020B0004020202020204" pitchFamily="34" charset="0"/>
                <a:cs typeface="Times New Roman" panose="02020603050405020304" pitchFamily="18" charset="0"/>
              </a:rPr>
              <a:t>LehrplanPLUS</a:t>
            </a:r>
            <a:r>
              <a:rPr lang="de-DE" sz="1400" kern="100" dirty="0">
                <a:solidFill>
                  <a:srgbClr val="000000"/>
                </a:solidFill>
                <a:effectLst/>
                <a:ea typeface="Aptos" panose="020B0004020202020204" pitchFamily="34" charset="0"/>
                <a:cs typeface="Times New Roman" panose="02020603050405020304" pitchFamily="18" charset="0"/>
              </a:rPr>
              <a:t>: </a:t>
            </a:r>
            <a:r>
              <a:rPr lang="de-DE" sz="1400" kern="100" dirty="0">
                <a:solidFill>
                  <a:srgbClr val="000000"/>
                </a:solidFill>
                <a:effectLst/>
                <a:ea typeface="Aptos" panose="020B0004020202020204" pitchFamily="34" charset="0"/>
                <a:cs typeface="Times New Roman" panose="02020603050405020304" pitchFamily="18" charset="0"/>
                <a:hlinkClick r:id="rId4"/>
              </a:rPr>
              <a:t>https://www.lehrplanplus.bayern.de</a:t>
            </a:r>
            <a:r>
              <a:rPr lang="de-DE" sz="1400" kern="100" dirty="0">
                <a:solidFill>
                  <a:srgbClr val="000000"/>
                </a:solidFill>
                <a:effectLst/>
                <a:ea typeface="Aptos" panose="020B0004020202020204" pitchFamily="34" charset="0"/>
                <a:cs typeface="Times New Roman" panose="02020603050405020304" pitchFamily="18" charset="0"/>
              </a:rPr>
              <a:t> </a:t>
            </a:r>
            <a:endParaRPr lang="de-DE" sz="1400" kern="100" dirty="0">
              <a:effectLst/>
              <a:ea typeface="Aptos" panose="020B0004020202020204" pitchFamily="34" charset="0"/>
              <a:cs typeface="Times New Roman" panose="02020603050405020304" pitchFamily="18" charset="0"/>
            </a:endParaRPr>
          </a:p>
          <a:p>
            <a:pPr>
              <a:lnSpc>
                <a:spcPct val="115000"/>
              </a:lnSpc>
            </a:pPr>
            <a:r>
              <a:rPr lang="de-DE" sz="1400" kern="0" dirty="0" err="1">
                <a:solidFill>
                  <a:srgbClr val="000000"/>
                </a:solidFill>
                <a:effectLst/>
                <a:ea typeface="Aptos" panose="020B0004020202020204" pitchFamily="34" charset="0"/>
                <a:cs typeface="Helvetica" pitchFamily="2" charset="0"/>
              </a:rPr>
              <a:t>Pittner</a:t>
            </a:r>
            <a:r>
              <a:rPr lang="de-DE" sz="1400" kern="0" dirty="0">
                <a:solidFill>
                  <a:srgbClr val="000000"/>
                </a:solidFill>
                <a:effectLst/>
                <a:ea typeface="Aptos" panose="020B0004020202020204" pitchFamily="34" charset="0"/>
                <a:cs typeface="Helvetica" pitchFamily="2" charset="0"/>
              </a:rPr>
              <a:t>, Karin und Judith Bermann. 2010. Deutsche Syntax: Ein Arbeitsbuch 2. Auf.</a:t>
            </a:r>
            <a:endParaRPr lang="de-DE" sz="1400" kern="100" dirty="0">
              <a:effectLst/>
              <a:ea typeface="Aptos" panose="020B0004020202020204" pitchFamily="34" charset="0"/>
              <a:cs typeface="Times New Roman" panose="02020603050405020304" pitchFamily="18" charset="0"/>
            </a:endParaRPr>
          </a:p>
          <a:p>
            <a:pPr>
              <a:lnSpc>
                <a:spcPct val="115000"/>
              </a:lnSpc>
            </a:pPr>
            <a:r>
              <a:rPr lang="de-DE" sz="1400" kern="100" dirty="0">
                <a:solidFill>
                  <a:srgbClr val="000000"/>
                </a:solidFill>
                <a:effectLst/>
                <a:ea typeface="Aptos" panose="020B0004020202020204" pitchFamily="34" charset="0"/>
                <a:cs typeface="Times New Roman" panose="02020603050405020304" pitchFamily="18" charset="0"/>
              </a:rPr>
              <a:t>Präsentation aus „Gegenwartssprache“ von Dr. </a:t>
            </a:r>
            <a:r>
              <a:rPr lang="de-DE" sz="1400" kern="100" dirty="0">
                <a:effectLst/>
                <a:ea typeface="Aptos" panose="020B0004020202020204" pitchFamily="34" charset="0"/>
                <a:cs typeface="Times New Roman" panose="02020603050405020304" pitchFamily="18" charset="0"/>
              </a:rPr>
              <a:t>Ang</a:t>
            </a:r>
            <a:r>
              <a:rPr lang="de-DE" sz="1400" dirty="0">
                <a:effectLst/>
              </a:rPr>
              <a:t>é</a:t>
            </a:r>
            <a:r>
              <a:rPr lang="de-DE" sz="1400" kern="100" dirty="0">
                <a:effectLst/>
                <a:ea typeface="Aptos" panose="020B0004020202020204" pitchFamily="34" charset="0"/>
                <a:cs typeface="Times New Roman" panose="02020603050405020304" pitchFamily="18" charset="0"/>
              </a:rPr>
              <a:t>lica</a:t>
            </a:r>
            <a:r>
              <a:rPr lang="de-DE" sz="1400" kern="100" dirty="0">
                <a:solidFill>
                  <a:srgbClr val="000000"/>
                </a:solidFill>
                <a:effectLst/>
                <a:ea typeface="Aptos" panose="020B0004020202020204" pitchFamily="34" charset="0"/>
                <a:cs typeface="Times New Roman" panose="02020603050405020304" pitchFamily="18" charset="0"/>
              </a:rPr>
              <a:t> Prediger</a:t>
            </a:r>
          </a:p>
          <a:p>
            <a:endParaRPr lang="de-DE" dirty="0"/>
          </a:p>
        </p:txBody>
      </p:sp>
    </p:spTree>
    <p:extLst>
      <p:ext uri="{BB962C8B-B14F-4D97-AF65-F5344CB8AC3E}">
        <p14:creationId xmlns:p14="http://schemas.microsoft.com/office/powerpoint/2010/main" val="1194886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1E07D6-DF48-E0D9-FD45-2100C24C9839}"/>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718735-1CF6-DE50-DC12-96EAD78A8461}"/>
              </a:ext>
            </a:extLst>
          </p:cNvPr>
          <p:cNvSpPr>
            <a:spLocks noGrp="1"/>
          </p:cNvSpPr>
          <p:nvPr>
            <p:ph type="ctrTitle"/>
          </p:nvPr>
        </p:nvSpPr>
        <p:spPr>
          <a:xfrm>
            <a:off x="703400" y="871758"/>
            <a:ext cx="5227171" cy="3871143"/>
          </a:xfrm>
        </p:spPr>
        <p:txBody>
          <a:bodyPr>
            <a:normAutofit/>
          </a:bodyPr>
          <a:lstStyle/>
          <a:p>
            <a:r>
              <a:rPr lang="de-DE" sz="4600" dirty="0"/>
              <a:t>Danke für eure Aufmerksamkeit</a:t>
            </a:r>
          </a:p>
        </p:txBody>
      </p:sp>
      <p:sp>
        <p:nvSpPr>
          <p:cNvPr id="3" name="Untertitel 2">
            <a:extLst>
              <a:ext uri="{FF2B5EF4-FFF2-40B4-BE49-F238E27FC236}">
                <a16:creationId xmlns:a16="http://schemas.microsoft.com/office/drawing/2014/main" id="{166767C7-BB25-DDF0-C715-9F97BFD4A6B9}"/>
              </a:ext>
            </a:extLst>
          </p:cNvPr>
          <p:cNvSpPr>
            <a:spLocks noGrp="1"/>
          </p:cNvSpPr>
          <p:nvPr>
            <p:ph type="subTitle" idx="1"/>
          </p:nvPr>
        </p:nvSpPr>
        <p:spPr>
          <a:xfrm>
            <a:off x="721688" y="4785543"/>
            <a:ext cx="4857857" cy="1005657"/>
          </a:xfrm>
        </p:spPr>
        <p:txBody>
          <a:bodyPr>
            <a:normAutofit/>
          </a:bodyPr>
          <a:lstStyle/>
          <a:p>
            <a:pPr>
              <a:lnSpc>
                <a:spcPct val="100000"/>
              </a:lnSpc>
            </a:pPr>
            <a:r>
              <a:rPr lang="de-DE" sz="1700" dirty="0"/>
              <a:t>Von der Sprachwissenschaft in den Deutschunterricht</a:t>
            </a:r>
          </a:p>
          <a:p>
            <a:pPr>
              <a:lnSpc>
                <a:spcPct val="100000"/>
              </a:lnSpc>
            </a:pPr>
            <a:r>
              <a:rPr lang="de-DE" sz="1600" dirty="0"/>
              <a:t>Katharina Maria Strubel</a:t>
            </a:r>
          </a:p>
        </p:txBody>
      </p:sp>
      <p:cxnSp>
        <p:nvCxnSpPr>
          <p:cNvPr id="31" name="Straight Connector 3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Dreieckiger abstrakter Hintergrund">
            <a:extLst>
              <a:ext uri="{FF2B5EF4-FFF2-40B4-BE49-F238E27FC236}">
                <a16:creationId xmlns:a16="http://schemas.microsoft.com/office/drawing/2014/main" id="{63C41709-7630-07BC-0D0A-FBD05EB8BF14}"/>
              </a:ext>
            </a:extLst>
          </p:cNvPr>
          <p:cNvPicPr>
            <a:picLocks noChangeAspect="1"/>
          </p:cNvPicPr>
          <p:nvPr/>
        </p:nvPicPr>
        <p:blipFill>
          <a:blip r:embed="rId2"/>
          <a:srcRect l="15654" r="29091" b="-1"/>
          <a:stretch>
            <a:fillRect/>
          </a:stretch>
        </p:blipFill>
        <p:spPr>
          <a:xfrm>
            <a:off x="6515100" y="10"/>
            <a:ext cx="5676900" cy="6857990"/>
          </a:xfrm>
          <a:prstGeom prst="rect">
            <a:avLst/>
          </a:prstGeom>
        </p:spPr>
      </p:pic>
    </p:spTree>
    <p:extLst>
      <p:ext uri="{BB962C8B-B14F-4D97-AF65-F5344CB8AC3E}">
        <p14:creationId xmlns:p14="http://schemas.microsoft.com/office/powerpoint/2010/main" val="322702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67ED1-BBBE-3B8D-CE47-4FEF4E508351}"/>
              </a:ext>
            </a:extLst>
          </p:cNvPr>
          <p:cNvSpPr>
            <a:spLocks noGrp="1"/>
          </p:cNvSpPr>
          <p:nvPr>
            <p:ph type="title"/>
          </p:nvPr>
        </p:nvSpPr>
        <p:spPr/>
        <p:txBody>
          <a:bodyPr/>
          <a:lstStyle/>
          <a:p>
            <a:r>
              <a:rPr lang="de-DE" dirty="0"/>
              <a:t>Begleitfunktion der Pronomen </a:t>
            </a:r>
          </a:p>
        </p:txBody>
      </p:sp>
      <p:sp>
        <p:nvSpPr>
          <p:cNvPr id="3" name="Inhaltsplatzhalter 2">
            <a:extLst>
              <a:ext uri="{FF2B5EF4-FFF2-40B4-BE49-F238E27FC236}">
                <a16:creationId xmlns:a16="http://schemas.microsoft.com/office/drawing/2014/main" id="{94BA70D6-6B91-8092-8CF7-BA1FDB67E258}"/>
              </a:ext>
            </a:extLst>
          </p:cNvPr>
          <p:cNvSpPr>
            <a:spLocks noGrp="1"/>
          </p:cNvSpPr>
          <p:nvPr>
            <p:ph idx="1"/>
          </p:nvPr>
        </p:nvSpPr>
        <p:spPr/>
        <p:txBody>
          <a:bodyPr/>
          <a:lstStyle/>
          <a:p>
            <a:r>
              <a:rPr lang="de-DE" dirty="0"/>
              <a:t>Pronomen in begleitender Funktion werden den Artikelwörtern zugerechnet</a:t>
            </a:r>
          </a:p>
          <a:p>
            <a:r>
              <a:rPr lang="de-DE" dirty="0"/>
              <a:t>Sie sind – genau wie der Artikel – ein Hinweis auf Großschreibung</a:t>
            </a:r>
          </a:p>
          <a:p>
            <a:pPr marL="0" indent="0">
              <a:buNone/>
            </a:pPr>
            <a:endParaRPr lang="de-DE" dirty="0"/>
          </a:p>
          <a:p>
            <a:r>
              <a:rPr lang="de-DE" dirty="0"/>
              <a:t>Beispiel:</a:t>
            </a:r>
          </a:p>
          <a:p>
            <a:pPr marL="0" indent="0">
              <a:buNone/>
            </a:pPr>
            <a:r>
              <a:rPr lang="de-DE" sz="1800" dirty="0"/>
              <a:t>Stellvertreter: </a:t>
            </a:r>
            <a:r>
              <a:rPr lang="de-DE" sz="1800" u="sng" dirty="0"/>
              <a:t>Einige</a:t>
            </a:r>
            <a:r>
              <a:rPr lang="de-DE" sz="1800" dirty="0"/>
              <a:t> haben es verstanden.		Stellvertreter: </a:t>
            </a:r>
            <a:r>
              <a:rPr lang="de-DE" sz="1800" u="sng" dirty="0"/>
              <a:t>Diese</a:t>
            </a:r>
            <a:r>
              <a:rPr lang="de-DE" sz="1800" dirty="0"/>
              <a:t> gefällt mir. 	</a:t>
            </a:r>
          </a:p>
          <a:p>
            <a:pPr marL="0" indent="0">
              <a:buNone/>
            </a:pPr>
            <a:r>
              <a:rPr lang="de-DE" sz="1800" dirty="0"/>
              <a:t>Begleiter: </a:t>
            </a:r>
            <a:r>
              <a:rPr lang="de-DE" sz="1800" u="sng" dirty="0"/>
              <a:t>Einige</a:t>
            </a:r>
            <a:r>
              <a:rPr lang="de-DE" sz="1800" dirty="0"/>
              <a:t> Kinder haben es verstanden.		Begleiter: </a:t>
            </a:r>
            <a:r>
              <a:rPr lang="de-DE" sz="1800" u="sng" dirty="0"/>
              <a:t>Diese</a:t>
            </a:r>
            <a:r>
              <a:rPr lang="de-DE" sz="1800" dirty="0"/>
              <a:t> Jacke gefällt mir. </a:t>
            </a:r>
          </a:p>
          <a:p>
            <a:endParaRPr lang="de-DE" dirty="0"/>
          </a:p>
        </p:txBody>
      </p:sp>
    </p:spTree>
    <p:extLst>
      <p:ext uri="{BB962C8B-B14F-4D97-AF65-F5344CB8AC3E}">
        <p14:creationId xmlns:p14="http://schemas.microsoft.com/office/powerpoint/2010/main" val="280896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EF197-EF5E-FC97-1CCF-1EAD4974D87C}"/>
              </a:ext>
            </a:extLst>
          </p:cNvPr>
          <p:cNvSpPr>
            <a:spLocks noGrp="1"/>
          </p:cNvSpPr>
          <p:nvPr>
            <p:ph type="title"/>
          </p:nvPr>
        </p:nvSpPr>
        <p:spPr/>
        <p:txBody>
          <a:bodyPr/>
          <a:lstStyle/>
          <a:p>
            <a:r>
              <a:rPr lang="de-DE" dirty="0"/>
              <a:t>Arten von Pronomen </a:t>
            </a:r>
          </a:p>
        </p:txBody>
      </p:sp>
      <p:sp>
        <p:nvSpPr>
          <p:cNvPr id="3" name="Inhaltsplatzhalter 2">
            <a:extLst>
              <a:ext uri="{FF2B5EF4-FFF2-40B4-BE49-F238E27FC236}">
                <a16:creationId xmlns:a16="http://schemas.microsoft.com/office/drawing/2014/main" id="{F38FB4D5-858A-241F-3C7C-A3CADF7C475F}"/>
              </a:ext>
            </a:extLst>
          </p:cNvPr>
          <p:cNvSpPr>
            <a:spLocks noGrp="1"/>
          </p:cNvSpPr>
          <p:nvPr>
            <p:ph idx="1"/>
          </p:nvPr>
        </p:nvSpPr>
        <p:spPr/>
        <p:txBody>
          <a:bodyPr>
            <a:normAutofit fontScale="92500" lnSpcReduction="10000"/>
          </a:bodyPr>
          <a:lstStyle/>
          <a:p>
            <a:r>
              <a:rPr lang="de-DE" dirty="0"/>
              <a:t>Personalpronomen</a:t>
            </a:r>
          </a:p>
          <a:p>
            <a:pPr lvl="1"/>
            <a:r>
              <a:rPr lang="de-DE" dirty="0"/>
              <a:t>Verwendung von es </a:t>
            </a:r>
          </a:p>
          <a:p>
            <a:r>
              <a:rPr lang="de-DE" dirty="0"/>
              <a:t>Reflexivpronomen</a:t>
            </a:r>
          </a:p>
          <a:p>
            <a:r>
              <a:rPr lang="de-DE" dirty="0"/>
              <a:t>Possessivpronomen</a:t>
            </a:r>
          </a:p>
          <a:p>
            <a:r>
              <a:rPr lang="de-DE" dirty="0"/>
              <a:t>Demonstrativpronomen</a:t>
            </a:r>
          </a:p>
          <a:p>
            <a:r>
              <a:rPr lang="de-DE" dirty="0"/>
              <a:t>Relativpronomen</a:t>
            </a:r>
          </a:p>
          <a:p>
            <a:r>
              <a:rPr lang="de-DE" dirty="0"/>
              <a:t>Interrogativpronomen</a:t>
            </a:r>
          </a:p>
          <a:p>
            <a:r>
              <a:rPr lang="de-DE" dirty="0"/>
              <a:t>Indefinitpronomen</a:t>
            </a:r>
          </a:p>
          <a:p>
            <a:r>
              <a:rPr lang="de-DE" dirty="0"/>
              <a:t>Reziprokpronomen </a:t>
            </a:r>
          </a:p>
        </p:txBody>
      </p:sp>
    </p:spTree>
    <p:extLst>
      <p:ext uri="{BB962C8B-B14F-4D97-AF65-F5344CB8AC3E}">
        <p14:creationId xmlns:p14="http://schemas.microsoft.com/office/powerpoint/2010/main" val="222151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71748-4CB1-FB68-9A89-386F32902772}"/>
              </a:ext>
            </a:extLst>
          </p:cNvPr>
          <p:cNvSpPr>
            <a:spLocks noGrp="1"/>
          </p:cNvSpPr>
          <p:nvPr>
            <p:ph type="title"/>
          </p:nvPr>
        </p:nvSpPr>
        <p:spPr/>
        <p:txBody>
          <a:bodyPr/>
          <a:lstStyle/>
          <a:p>
            <a:r>
              <a:rPr lang="de-DE" dirty="0"/>
              <a:t>Personalpronomen</a:t>
            </a:r>
          </a:p>
        </p:txBody>
      </p:sp>
      <p:sp>
        <p:nvSpPr>
          <p:cNvPr id="3" name="Inhaltsplatzhalter 2">
            <a:extLst>
              <a:ext uri="{FF2B5EF4-FFF2-40B4-BE49-F238E27FC236}">
                <a16:creationId xmlns:a16="http://schemas.microsoft.com/office/drawing/2014/main" id="{B09E62D2-6739-B7C1-92B0-8140A2B8FCC3}"/>
              </a:ext>
            </a:extLst>
          </p:cNvPr>
          <p:cNvSpPr>
            <a:spLocks noGrp="1"/>
          </p:cNvSpPr>
          <p:nvPr>
            <p:ph idx="1"/>
          </p:nvPr>
        </p:nvSpPr>
        <p:spPr/>
        <p:txBody>
          <a:bodyPr/>
          <a:lstStyle/>
          <a:p>
            <a:r>
              <a:rPr lang="de-DE" dirty="0"/>
              <a:t>Persönlich – ich, du, er, sie, es, wir, ihr, sie (persönliches Fürwort)</a:t>
            </a:r>
          </a:p>
          <a:p>
            <a:r>
              <a:rPr lang="de-DE" dirty="0"/>
              <a:t>Bezeichnet die sprechende, angesprochene oder besprochene Person oder Sache </a:t>
            </a:r>
          </a:p>
          <a:p>
            <a:r>
              <a:rPr lang="de-DE" dirty="0"/>
              <a:t>Kongruieren mit dem finiten Verb</a:t>
            </a:r>
          </a:p>
          <a:p>
            <a:r>
              <a:rPr lang="de-DE" dirty="0"/>
              <a:t>Zeigt die grammatische Person an </a:t>
            </a:r>
          </a:p>
          <a:p>
            <a:r>
              <a:rPr lang="de-DE" dirty="0"/>
              <a:t>Genus Unterscheidung nur in der 3. Person Singular</a:t>
            </a:r>
          </a:p>
          <a:p>
            <a:r>
              <a:rPr lang="de-DE" dirty="0"/>
              <a:t>Genitivform veraltet </a:t>
            </a:r>
          </a:p>
          <a:p>
            <a:r>
              <a:rPr lang="de-DE" dirty="0"/>
              <a:t>Nur Stellvertreter </a:t>
            </a:r>
          </a:p>
        </p:txBody>
      </p:sp>
      <p:pic>
        <p:nvPicPr>
          <p:cNvPr id="5" name="Grafik 4" descr="Ein Bild, das Text, Screenshot, Software, Computersymbol enthält.&#10;&#10;KI-generierte Inhalte können fehlerhaft sein.">
            <a:extLst>
              <a:ext uri="{FF2B5EF4-FFF2-40B4-BE49-F238E27FC236}">
                <a16:creationId xmlns:a16="http://schemas.microsoft.com/office/drawing/2014/main" id="{3D1FB4B9-7C69-9FC7-C690-AA3B0126B592}"/>
              </a:ext>
            </a:extLst>
          </p:cNvPr>
          <p:cNvPicPr>
            <a:picLocks noChangeAspect="1"/>
          </p:cNvPicPr>
          <p:nvPr/>
        </p:nvPicPr>
        <p:blipFill>
          <a:blip r:embed="rId2"/>
          <a:srcRect l="65267" t="43026" r="5802" b="36358"/>
          <a:stretch/>
        </p:blipFill>
        <p:spPr>
          <a:xfrm>
            <a:off x="6730694" y="3529584"/>
            <a:ext cx="5461306" cy="2432304"/>
          </a:xfrm>
          <a:prstGeom prst="rect">
            <a:avLst/>
          </a:prstGeom>
        </p:spPr>
      </p:pic>
    </p:spTree>
    <p:extLst>
      <p:ext uri="{BB962C8B-B14F-4D97-AF65-F5344CB8AC3E}">
        <p14:creationId xmlns:p14="http://schemas.microsoft.com/office/powerpoint/2010/main" val="360390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2633B-95CA-A9DD-8CF3-374E750E6297}"/>
              </a:ext>
            </a:extLst>
          </p:cNvPr>
          <p:cNvSpPr>
            <a:spLocks noGrp="1"/>
          </p:cNvSpPr>
          <p:nvPr>
            <p:ph type="title"/>
          </p:nvPr>
        </p:nvSpPr>
        <p:spPr/>
        <p:txBody>
          <a:bodyPr/>
          <a:lstStyle/>
          <a:p>
            <a:r>
              <a:rPr lang="de-DE" dirty="0"/>
              <a:t>Verwendung von es  </a:t>
            </a:r>
          </a:p>
        </p:txBody>
      </p:sp>
      <p:sp>
        <p:nvSpPr>
          <p:cNvPr id="3" name="Inhaltsplatzhalter 2">
            <a:extLst>
              <a:ext uri="{FF2B5EF4-FFF2-40B4-BE49-F238E27FC236}">
                <a16:creationId xmlns:a16="http://schemas.microsoft.com/office/drawing/2014/main" id="{6398534C-51D3-7597-B17B-2DB66C0A416C}"/>
              </a:ext>
            </a:extLst>
          </p:cNvPr>
          <p:cNvSpPr>
            <a:spLocks noGrp="1"/>
          </p:cNvSpPr>
          <p:nvPr>
            <p:ph idx="1"/>
          </p:nvPr>
        </p:nvSpPr>
        <p:spPr/>
        <p:txBody>
          <a:bodyPr>
            <a:normAutofit lnSpcReduction="10000"/>
          </a:bodyPr>
          <a:lstStyle/>
          <a:p>
            <a:r>
              <a:rPr lang="de-DE" dirty="0"/>
              <a:t>es kann in mehreren Funktionen auftreten</a:t>
            </a:r>
          </a:p>
          <a:p>
            <a:pPr lvl="1"/>
            <a:r>
              <a:rPr lang="de-DE" dirty="0"/>
              <a:t>es im Bezug auf Vorerwähntes (Pronomen)</a:t>
            </a:r>
          </a:p>
          <a:p>
            <a:pPr lvl="2"/>
            <a:r>
              <a:rPr lang="de-DE" dirty="0"/>
              <a:t>Der Bezug kann auch auf ganze Textabschnitte erfolgen </a:t>
            </a:r>
          </a:p>
          <a:p>
            <a:pPr lvl="1"/>
            <a:r>
              <a:rPr lang="de-DE" dirty="0"/>
              <a:t>Vorfeld-es</a:t>
            </a:r>
          </a:p>
          <a:p>
            <a:pPr lvl="2"/>
            <a:r>
              <a:rPr lang="de-DE" dirty="0"/>
              <a:t>es füllt in Aussagesätzen das Vorfeld, so werden weiter hinten stehende Satzglieder stärker hervorgehoben </a:t>
            </a:r>
          </a:p>
          <a:p>
            <a:pPr lvl="1"/>
            <a:r>
              <a:rPr lang="de-DE" dirty="0"/>
              <a:t>es als Korrelat (Bezug auf nachfolgenden Nebensatz)</a:t>
            </a:r>
          </a:p>
          <a:p>
            <a:pPr lvl="2"/>
            <a:r>
              <a:rPr lang="de-DE" dirty="0"/>
              <a:t>Verweist auf einen Nebensatz oder eine Infinitivkonstruktion, der bzw. die an den Hauptsatz angegliedert ist und die Rolle eines Subjekts oder Objekts haben</a:t>
            </a:r>
          </a:p>
          <a:p>
            <a:pPr lvl="1"/>
            <a:r>
              <a:rPr lang="de-DE" dirty="0"/>
              <a:t>es als unpersönliche Konstruktion</a:t>
            </a:r>
          </a:p>
          <a:p>
            <a:pPr lvl="2"/>
            <a:r>
              <a:rPr lang="de-DE" dirty="0"/>
              <a:t>es als obligatorisch auftretende verbale Ausdrücke, ohne eigene Bedeutung und ohne Bezug auf andere </a:t>
            </a:r>
          </a:p>
          <a:p>
            <a:pPr lvl="2"/>
            <a:r>
              <a:rPr lang="de-DE" dirty="0"/>
              <a:t>es als fester Bestandteil des verbalen Ausdrucks – formales Subjekt </a:t>
            </a:r>
          </a:p>
        </p:txBody>
      </p:sp>
    </p:spTree>
    <p:extLst>
      <p:ext uri="{BB962C8B-B14F-4D97-AF65-F5344CB8AC3E}">
        <p14:creationId xmlns:p14="http://schemas.microsoft.com/office/powerpoint/2010/main" val="378843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FCB06-F5B8-F6E7-C96F-01854ABC174A}"/>
              </a:ext>
            </a:extLst>
          </p:cNvPr>
          <p:cNvSpPr>
            <a:spLocks noGrp="1"/>
          </p:cNvSpPr>
          <p:nvPr>
            <p:ph type="title"/>
          </p:nvPr>
        </p:nvSpPr>
        <p:spPr/>
        <p:txBody>
          <a:bodyPr/>
          <a:lstStyle/>
          <a:p>
            <a:r>
              <a:rPr lang="de-DE" dirty="0"/>
              <a:t>Es als unpersönliche Konstruktionen </a:t>
            </a:r>
          </a:p>
        </p:txBody>
      </p:sp>
      <p:sp>
        <p:nvSpPr>
          <p:cNvPr id="3" name="Inhaltsplatzhalter 2">
            <a:extLst>
              <a:ext uri="{FF2B5EF4-FFF2-40B4-BE49-F238E27FC236}">
                <a16:creationId xmlns:a16="http://schemas.microsoft.com/office/drawing/2014/main" id="{116453AD-DBE9-CA4C-26DC-39B027DBB448}"/>
              </a:ext>
            </a:extLst>
          </p:cNvPr>
          <p:cNvSpPr>
            <a:spLocks noGrp="1"/>
          </p:cNvSpPr>
          <p:nvPr>
            <p:ph idx="1"/>
          </p:nvPr>
        </p:nvSpPr>
        <p:spPr/>
        <p:txBody>
          <a:bodyPr>
            <a:normAutofit fontScale="92500"/>
          </a:bodyPr>
          <a:lstStyle/>
          <a:p>
            <a:r>
              <a:rPr lang="de-DE" dirty="0"/>
              <a:t>Verben, die Naturerscheinungen ausdrücken: </a:t>
            </a:r>
          </a:p>
          <a:p>
            <a:pPr lvl="1"/>
            <a:r>
              <a:rPr lang="de-DE" dirty="0"/>
              <a:t>es schneit, es regnet, es blitzt, es schüttet, morgen soll es hageln etc.;</a:t>
            </a:r>
          </a:p>
          <a:p>
            <a:r>
              <a:rPr lang="de-DE" dirty="0"/>
              <a:t>Verben und verbale Ausdrücke, die Geräusche und sinnlich wahrnehmbare Eindrücke bezeichnen: </a:t>
            </a:r>
          </a:p>
          <a:p>
            <a:pPr lvl="1"/>
            <a:r>
              <a:rPr lang="de-DE" dirty="0"/>
              <a:t>es klingelt, es klopft, es zischt, es schmeckt (mir gut), es friert, es wird hell / dunkel, es ist laut / still etc.;</a:t>
            </a:r>
          </a:p>
          <a:p>
            <a:r>
              <a:rPr lang="de-DE" dirty="0"/>
              <a:t>verbale Ausdrücke, die Zeitangaben machen: </a:t>
            </a:r>
          </a:p>
          <a:p>
            <a:pPr lvl="1"/>
            <a:r>
              <a:rPr lang="de-DE" dirty="0"/>
              <a:t>es ist noch früh, es ist schon spät, es ist gleich Mittag / Abend etc.;</a:t>
            </a:r>
          </a:p>
          <a:p>
            <a:r>
              <a:rPr lang="de-DE" dirty="0"/>
              <a:t>Verben, die ausdrücken, dass etwas anwesend ist / existiert oder Relevanz besitzt: </a:t>
            </a:r>
          </a:p>
          <a:p>
            <a:pPr lvl="1"/>
            <a:r>
              <a:rPr lang="de-DE" dirty="0"/>
              <a:t>es gibt hier viele Mücken; am Sonntag gibt es hier ein Konzert; es geht um ein wichtiges Thema; hier handelt es sich um einen besonders schweren Fall etc.</a:t>
            </a:r>
          </a:p>
        </p:txBody>
      </p:sp>
    </p:spTree>
    <p:extLst>
      <p:ext uri="{BB962C8B-B14F-4D97-AF65-F5344CB8AC3E}">
        <p14:creationId xmlns:p14="http://schemas.microsoft.com/office/powerpoint/2010/main" val="70341838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0</TotalTime>
  <Words>2400</Words>
  <Application>Microsoft Macintosh PowerPoint</Application>
  <PresentationFormat>Breitbild</PresentationFormat>
  <Paragraphs>261</Paragraphs>
  <Slides>42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42</vt:i4>
      </vt:variant>
    </vt:vector>
  </HeadingPairs>
  <TitlesOfParts>
    <vt:vector size="49" baseType="lpstr">
      <vt:lpstr>Aptos</vt:lpstr>
      <vt:lpstr>Arial</vt:lpstr>
      <vt:lpstr>Calisto MT</vt:lpstr>
      <vt:lpstr>Helvetica Neue</vt:lpstr>
      <vt:lpstr>Times New Roman</vt:lpstr>
      <vt:lpstr>Univers Condensed</vt:lpstr>
      <vt:lpstr>ChronicleVTI</vt:lpstr>
      <vt:lpstr>Pronomen  und Numerale</vt:lpstr>
      <vt:lpstr>Inhaltsverzeichnis</vt:lpstr>
      <vt:lpstr>Pronomen</vt:lpstr>
      <vt:lpstr>Merkmale von Pronomen</vt:lpstr>
      <vt:lpstr>Begleitfunktion der Pronomen </vt:lpstr>
      <vt:lpstr>Arten von Pronomen </vt:lpstr>
      <vt:lpstr>Personalpronomen</vt:lpstr>
      <vt:lpstr>Verwendung von es  </vt:lpstr>
      <vt:lpstr>Es als unpersönliche Konstruktionen </vt:lpstr>
      <vt:lpstr>Reflexivpronomen</vt:lpstr>
      <vt:lpstr>Possessivpronomen</vt:lpstr>
      <vt:lpstr>demonstrativpronomen</vt:lpstr>
      <vt:lpstr>relativpronomen</vt:lpstr>
      <vt:lpstr>Interrogativpronomen</vt:lpstr>
      <vt:lpstr>indefinitpronomen</vt:lpstr>
      <vt:lpstr>Reziprokpronomen </vt:lpstr>
      <vt:lpstr>Kahoot Quizz</vt:lpstr>
      <vt:lpstr>Numerale</vt:lpstr>
      <vt:lpstr>Merkmale von numeralen</vt:lpstr>
      <vt:lpstr>Arten von numeralen</vt:lpstr>
      <vt:lpstr>Kardinalzahl</vt:lpstr>
      <vt:lpstr>Vervielfältigungszahlwörter</vt:lpstr>
      <vt:lpstr>Gattungszahlwörter</vt:lpstr>
      <vt:lpstr>Wiederholungszahlwörter</vt:lpstr>
      <vt:lpstr>ordinalzahl</vt:lpstr>
      <vt:lpstr>Bruchzahl</vt:lpstr>
      <vt:lpstr>Unterrichtsentwurf</vt:lpstr>
      <vt:lpstr>LehrplanPlus</vt:lpstr>
      <vt:lpstr>Lernziel </vt:lpstr>
      <vt:lpstr>einstieg</vt:lpstr>
      <vt:lpstr>Text</vt:lpstr>
      <vt:lpstr>Hauptteil</vt:lpstr>
      <vt:lpstr>ArbeitsBlatt 1</vt:lpstr>
      <vt:lpstr>ArbeitsBlatt 2</vt:lpstr>
      <vt:lpstr>ArbeitsBlatt 3</vt:lpstr>
      <vt:lpstr>Sicherung</vt:lpstr>
      <vt:lpstr>Transfer</vt:lpstr>
      <vt:lpstr>Kopiervorlage </vt:lpstr>
      <vt:lpstr>Abschluss</vt:lpstr>
      <vt:lpstr>Differenzierungsmöglichkeiten </vt:lpstr>
      <vt:lpstr>Literatur</vt:lpstr>
      <vt:lpstr>Danke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Katharina Maria Strubel</dc:creator>
  <cp:lastModifiedBy>Katharina Maria Strubel</cp:lastModifiedBy>
  <cp:revision>6</cp:revision>
  <dcterms:created xsi:type="dcterms:W3CDTF">2025-05-15T09:34:27Z</dcterms:created>
  <dcterms:modified xsi:type="dcterms:W3CDTF">2025-05-22T08:47:00Z</dcterms:modified>
</cp:coreProperties>
</file>