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91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38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8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25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01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82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0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7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82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10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22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0099-6EF5-4A72-B816-13A8C11E6057}" type="datetimeFigureOut">
              <a:rPr lang="de-DE" smtClean="0"/>
              <a:t>25.10.2023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4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62149"/>
            <a:ext cx="9144000" cy="853440"/>
          </a:xfrm>
        </p:spPr>
        <p:txBody>
          <a:bodyPr>
            <a:normAutofit/>
          </a:bodyPr>
          <a:lstStyle/>
          <a:p>
            <a:r>
              <a:rPr lang="de-DE" sz="5400" b="1" dirty="0" smtClean="0"/>
              <a:t>1 </a:t>
            </a:r>
            <a:r>
              <a:rPr lang="de-DE" sz="5400" dirty="0" smtClean="0"/>
              <a:t>Wortarten Überblick</a:t>
            </a:r>
            <a:endParaRPr lang="de-DE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96983" y="1959429"/>
            <a:ext cx="10354491" cy="4258492"/>
          </a:xfrm>
        </p:spPr>
        <p:txBody>
          <a:bodyPr>
            <a:noAutofit/>
          </a:bodyPr>
          <a:lstStyle/>
          <a:p>
            <a:r>
              <a:rPr lang="de-DE" sz="3600" b="1" dirty="0" smtClean="0"/>
              <a:t>Wortformen und Wörter:</a:t>
            </a:r>
          </a:p>
          <a:p>
            <a:r>
              <a:rPr lang="de-DE" sz="3600" dirty="0" smtClean="0"/>
              <a:t>-&gt; formale Veränderlichkeit oder Unveränderlichkeit im Textzusammenhang</a:t>
            </a:r>
          </a:p>
          <a:p>
            <a:pPr algn="l"/>
            <a:r>
              <a:rPr lang="de-DE" sz="2800" dirty="0" smtClean="0"/>
              <a:t>Wort im Textzusammenhang	   Wort im Wörterbuch</a:t>
            </a:r>
          </a:p>
          <a:p>
            <a:pPr algn="l"/>
            <a:endParaRPr lang="de-DE" sz="2800" dirty="0"/>
          </a:p>
          <a:p>
            <a:pPr algn="l"/>
            <a:r>
              <a:rPr lang="de-DE" sz="2800" dirty="0" smtClean="0"/>
              <a:t>Veränderung der Wörter = Flexion </a:t>
            </a:r>
          </a:p>
          <a:p>
            <a:pPr algn="l"/>
            <a:r>
              <a:rPr lang="de-DE" sz="2800" dirty="0" smtClean="0"/>
              <a:t>(„die Wörter flektieren/sind flektierbar“)</a:t>
            </a:r>
            <a:endParaRPr lang="de-DE" sz="3600" dirty="0" smtClean="0"/>
          </a:p>
          <a:p>
            <a:r>
              <a:rPr lang="de-DE" sz="3600" dirty="0" smtClean="0"/>
              <a:t> </a:t>
            </a:r>
            <a:endParaRPr lang="de-DE" sz="3600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2778035" y="3526971"/>
            <a:ext cx="975360" cy="2198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7088777" y="3526971"/>
            <a:ext cx="827315" cy="2198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2629989" y="4098471"/>
            <a:ext cx="0" cy="6270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3024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V="1">
            <a:off x="838200" y="313510"/>
            <a:ext cx="10515600" cy="51616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635725"/>
            <a:ext cx="10515600" cy="5541237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>
                <a:solidFill>
                  <a:srgbClr val="FF0000"/>
                </a:solidFill>
              </a:rPr>
              <a:t>D</a:t>
            </a:r>
            <a:r>
              <a:rPr lang="de-DE" dirty="0" smtClean="0">
                <a:solidFill>
                  <a:srgbClr val="FF0000"/>
                </a:solidFill>
              </a:rPr>
              <a:t>araus folgt: unflektierbare Wörter können in unterschiedlichen syntaktischen Funktionen auftreten!</a:t>
            </a:r>
          </a:p>
          <a:p>
            <a:pPr marL="0" indent="0" algn="ctr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Bsp.: </a:t>
            </a:r>
            <a:r>
              <a:rPr lang="de-DE" u="sng" dirty="0" smtClean="0"/>
              <a:t>fast</a:t>
            </a:r>
            <a:r>
              <a:rPr lang="de-DE" dirty="0" smtClean="0"/>
              <a:t>  -&gt;  Adverb (wir hätten fast vergessen)</a:t>
            </a:r>
          </a:p>
          <a:p>
            <a:pPr marL="0" indent="0">
              <a:buNone/>
            </a:pPr>
            <a:r>
              <a:rPr lang="de-DE" dirty="0"/>
              <a:t>	 </a:t>
            </a:r>
            <a:r>
              <a:rPr lang="de-DE" dirty="0" smtClean="0"/>
              <a:t>      -&gt;  Partikel (fast wie ein Kind)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</a:t>
            </a:r>
            <a:r>
              <a:rPr lang="de-DE" u="sng" dirty="0" smtClean="0"/>
              <a:t>kaum</a:t>
            </a:r>
            <a:r>
              <a:rPr lang="de-DE" dirty="0" smtClean="0"/>
              <a:t> -&gt;  Konjunktion (kaum dass der Regen nachließ)</a:t>
            </a:r>
          </a:p>
          <a:p>
            <a:pPr marL="0" indent="0">
              <a:buNone/>
            </a:pPr>
            <a:r>
              <a:rPr lang="de-DE" dirty="0"/>
              <a:t>	 </a:t>
            </a:r>
            <a:r>
              <a:rPr lang="de-DE" dirty="0" smtClean="0"/>
              <a:t>      -&gt;  Adverb (ich habe kaum geschlafen)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       -&gt;  Partikel (kaum drei Meter)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</a:t>
            </a:r>
            <a:r>
              <a:rPr lang="de-DE" u="sng" dirty="0" smtClean="0"/>
              <a:t>um</a:t>
            </a:r>
            <a:r>
              <a:rPr lang="de-DE" dirty="0" smtClean="0"/>
              <a:t>   -&gt;  Präposition (um die Welt segeln)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        -&gt;  Adverb (um zweitausend Euro wert sein)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        -&gt;  Konjunktion (…, um den Bus nicht zu verpassen)</a:t>
            </a:r>
          </a:p>
        </p:txBody>
      </p:sp>
    </p:spTree>
    <p:extLst>
      <p:ext uri="{BB962C8B-B14F-4D97-AF65-F5344CB8AC3E}">
        <p14:creationId xmlns:p14="http://schemas.microsoft.com/office/powerpoint/2010/main" val="2607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886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748937"/>
            <a:ext cx="10515600" cy="542802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sz="3200" dirty="0" smtClean="0"/>
              <a:t>	</a:t>
            </a:r>
            <a:r>
              <a:rPr lang="de-DE" u="sng" dirty="0" smtClean="0"/>
              <a:t>nicht flektierbare Wortarten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/>
              <a:t>	</a:t>
            </a:r>
            <a:r>
              <a:rPr lang="de-DE" dirty="0" smtClean="0"/>
              <a:t>Wort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 smtClean="0"/>
              <a:t>flektierbar		nicht flektierbar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 smtClean="0"/>
              <a:t>mit Satzwert		             ohne Satzwert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/>
              <a:t>	</a:t>
            </a:r>
            <a:r>
              <a:rPr lang="de-DE" dirty="0" smtClean="0"/>
              <a:t>		mit SG-Wert		ohne SG-Wert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/>
              <a:t>	</a:t>
            </a:r>
            <a:r>
              <a:rPr lang="de-DE" dirty="0" smtClean="0"/>
              <a:t>			             mit Fügteilcharakter       ohne Fügteilcharakter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/>
              <a:t>	</a:t>
            </a:r>
            <a:r>
              <a:rPr lang="de-DE" dirty="0" smtClean="0"/>
              <a:t>		                   </a:t>
            </a:r>
            <a:r>
              <a:rPr lang="de-DE" sz="2000" dirty="0" smtClean="0"/>
              <a:t>mit Kasusforderg.    ohne Kasusforderg.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dirty="0" smtClean="0"/>
              <a:t>Modalwort	</a:t>
            </a:r>
            <a:r>
              <a:rPr lang="de-DE" dirty="0"/>
              <a:t> </a:t>
            </a:r>
            <a:r>
              <a:rPr lang="de-DE" dirty="0" smtClean="0"/>
              <a:t>        Adverb	      Präposition          Konjunktion            Partikel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2133600" y="1759131"/>
            <a:ext cx="8709" cy="3135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H="1">
            <a:off x="3971109" y="2434045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H="1">
            <a:off x="5334001" y="2656114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1545776" y="2656114"/>
            <a:ext cx="4350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>
            <a:off x="4310744" y="3351915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7223762" y="3351914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H="1">
            <a:off x="6548848" y="4079080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>
            <a:off x="9522825" y="4079080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H="1">
            <a:off x="5334001" y="4854143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 flipH="1">
            <a:off x="7624357" y="4854143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H="1">
            <a:off x="9522825" y="4820600"/>
            <a:ext cx="13068" cy="7703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H="1">
            <a:off x="1545776" y="3419811"/>
            <a:ext cx="6534" cy="21710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>
            <a:off x="3971109" y="3879631"/>
            <a:ext cx="0" cy="16416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7624357" y="5338354"/>
            <a:ext cx="0" cy="3222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5334001" y="5360125"/>
            <a:ext cx="0" cy="3222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>
            <a:off x="1552310" y="2072640"/>
            <a:ext cx="241879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>
            <a:off x="1552310" y="2634343"/>
            <a:ext cx="3781691" cy="2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>
            <a:off x="5334001" y="3125491"/>
            <a:ext cx="0" cy="2220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>
            <a:off x="4310744" y="3347560"/>
            <a:ext cx="2913018" cy="43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H="1">
            <a:off x="7223762" y="3809925"/>
            <a:ext cx="4355" cy="22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Gerader Verbinder 42"/>
          <p:cNvCxnSpPr/>
          <p:nvPr/>
        </p:nvCxnSpPr>
        <p:spPr>
          <a:xfrm>
            <a:off x="6548848" y="4053765"/>
            <a:ext cx="2987045" cy="253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/>
          <p:cNvCxnSpPr/>
          <p:nvPr/>
        </p:nvCxnSpPr>
        <p:spPr>
          <a:xfrm flipH="1">
            <a:off x="6548848" y="4542369"/>
            <a:ext cx="4356" cy="2782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Gerader Verbinder 45"/>
          <p:cNvCxnSpPr/>
          <p:nvPr/>
        </p:nvCxnSpPr>
        <p:spPr>
          <a:xfrm flipV="1">
            <a:off x="5334001" y="4842371"/>
            <a:ext cx="2290356" cy="117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/>
          <p:nvPr/>
        </p:nvCxnSpPr>
        <p:spPr>
          <a:xfrm>
            <a:off x="1552310" y="2067402"/>
            <a:ext cx="4350" cy="1750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Gerader Verbinder 51"/>
          <p:cNvCxnSpPr/>
          <p:nvPr/>
        </p:nvCxnSpPr>
        <p:spPr>
          <a:xfrm>
            <a:off x="3971109" y="2078761"/>
            <a:ext cx="0" cy="1079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1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428842"/>
          </a:xfrm>
        </p:spPr>
        <p:txBody>
          <a:bodyPr>
            <a:normAutofit fontScale="90000"/>
          </a:bodyPr>
          <a:lstStyle/>
          <a:p>
            <a:r>
              <a:rPr lang="de-DE" sz="4000" b="1" dirty="0"/>
              <a:t>Wortarteneinteilung nach </a:t>
            </a:r>
            <a:r>
              <a:rPr lang="de-DE" sz="4000" b="1" u="sng" dirty="0"/>
              <a:t>semantischen</a:t>
            </a:r>
            <a:r>
              <a:rPr lang="de-DE" sz="4000" b="1" dirty="0"/>
              <a:t> Verhältnissen</a:t>
            </a:r>
            <a:r>
              <a:rPr lang="de-DE" b="1" dirty="0"/>
              <a:t/>
            </a:r>
            <a:br>
              <a:rPr lang="de-DE" b="1" dirty="0"/>
            </a:b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/>
              <a:t>Namenwort/Dingwort    Tätigkeitswort	      Eigenschaftswort</a:t>
            </a:r>
          </a:p>
          <a:p>
            <a:pPr marL="0" indent="0">
              <a:buNone/>
            </a:pPr>
            <a:r>
              <a:rPr lang="de-DE" sz="3200" dirty="0" smtClean="0"/>
              <a:t>(=&gt; grundsätzliche semantische Leistungen der Wörter)</a:t>
            </a:r>
          </a:p>
          <a:p>
            <a:pPr marL="0" indent="0" algn="ctr">
              <a:buNone/>
            </a:pPr>
            <a:r>
              <a:rPr lang="de-DE" sz="3200" dirty="0" smtClean="0"/>
              <a:t>allerdings: verschiedene Probleme bei Einteilung der WA in einheitlicher Vorgehensweise nach flexivischen, syntaktischen oder semantischen Merkmalen – daher unterschiedliche Einteilung in den einschlägigen Grammatiken</a:t>
            </a:r>
          </a:p>
          <a:p>
            <a:pPr marL="0" indent="0">
              <a:buNone/>
            </a:pPr>
            <a:r>
              <a:rPr lang="de-DE" sz="3200" dirty="0" smtClean="0"/>
              <a:t>semantisch begründete WA-Einteilung beispielsweise nur bei  primären Wörtern, nicht bei durch Wortbildungen entstandenen Wörtern</a:t>
            </a:r>
            <a:endParaRPr lang="de-DE" sz="3200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3587931" y="1088571"/>
            <a:ext cx="3108960" cy="322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H="1">
            <a:off x="6583680" y="1088571"/>
            <a:ext cx="130629" cy="40059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6696891" y="1088571"/>
            <a:ext cx="1733006" cy="3222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11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2 Unterschiede zwischen Wörtern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 smtClean="0"/>
              <a:t>Veränderlichkeit oder Unveränderlichkeit ist abhängig von den </a:t>
            </a:r>
            <a:r>
              <a:rPr lang="de-DE" dirty="0" smtClean="0">
                <a:solidFill>
                  <a:srgbClr val="FF0000"/>
                </a:solidFill>
              </a:rPr>
              <a:t>syntaktischen Funktionen </a:t>
            </a:r>
            <a:r>
              <a:rPr lang="de-DE" dirty="0" smtClean="0"/>
              <a:t>der Wörter + drückt ihre syntaktischen Beziehungen aus</a:t>
            </a:r>
          </a:p>
          <a:p>
            <a:pPr marL="0" indent="0"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auch Unterschiede in den </a:t>
            </a:r>
            <a:r>
              <a:rPr lang="de-DE" dirty="0" smtClean="0">
                <a:solidFill>
                  <a:srgbClr val="FF0000"/>
                </a:solidFill>
              </a:rPr>
              <a:t>semantischen Beziehungen </a:t>
            </a:r>
            <a:r>
              <a:rPr lang="de-DE" dirty="0" smtClean="0"/>
              <a:t>(Bedeutung </a:t>
            </a:r>
            <a:r>
              <a:rPr lang="de-DE" dirty="0" smtClean="0">
                <a:solidFill>
                  <a:srgbClr val="FF0000"/>
                </a:solidFill>
              </a:rPr>
              <a:t>unabhängig</a:t>
            </a:r>
            <a:r>
              <a:rPr lang="de-DE" dirty="0" smtClean="0"/>
              <a:t> von ihrer Verwendung im Kontext):</a:t>
            </a:r>
          </a:p>
          <a:p>
            <a:pPr marL="0" indent="0">
              <a:buNone/>
            </a:pPr>
            <a:r>
              <a:rPr lang="de-DE" dirty="0" smtClean="0"/>
              <a:t>   (z.B. zw. Typ </a:t>
            </a:r>
            <a:r>
              <a:rPr lang="de-DE" i="1" dirty="0" smtClean="0"/>
              <a:t>Geburtstag, Name, </a:t>
            </a:r>
            <a:r>
              <a:rPr lang="de-DE" i="1" dirty="0" smtClean="0"/>
              <a:t>Jahre, </a:t>
            </a:r>
            <a:r>
              <a:rPr lang="de-DE" i="1" dirty="0" smtClean="0"/>
              <a:t>Frühling </a:t>
            </a:r>
            <a:r>
              <a:rPr lang="de-DE" dirty="0" smtClean="0"/>
              <a:t>oder Typ </a:t>
            </a:r>
            <a:r>
              <a:rPr lang="de-DE" i="1" dirty="0" smtClean="0"/>
              <a:t>lautete,   </a:t>
            </a:r>
          </a:p>
          <a:p>
            <a:pPr marL="0" indent="0">
              <a:buNone/>
            </a:pPr>
            <a:r>
              <a:rPr lang="de-DE" i="1" dirty="0" smtClean="0"/>
              <a:t>    zeigte, besteht, verhelfen</a:t>
            </a:r>
            <a:r>
              <a:rPr lang="de-D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25463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1237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 </a:t>
            </a:r>
            <a:r>
              <a:rPr lang="de-DE" sz="4000" b="1" dirty="0" smtClean="0"/>
              <a:t>Wortarten/Wortklassen nach semantischen Beziehungen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272937"/>
            <a:ext cx="9144000" cy="3988526"/>
          </a:xfrm>
        </p:spPr>
        <p:txBody>
          <a:bodyPr>
            <a:normAutofit fontScale="92500" lnSpcReduction="20000"/>
          </a:bodyPr>
          <a:lstStyle/>
          <a:p>
            <a:endParaRPr lang="de-DE" sz="4400" dirty="0" smtClean="0"/>
          </a:p>
          <a:p>
            <a:endParaRPr lang="de-DE" sz="2800" u="sng" dirty="0" smtClean="0"/>
          </a:p>
          <a:p>
            <a:r>
              <a:rPr lang="de-DE" sz="2800" u="sng" dirty="0" smtClean="0"/>
              <a:t>Autosemantika </a:t>
            </a:r>
            <a:r>
              <a:rPr lang="de-DE" sz="2800" dirty="0" smtClean="0"/>
              <a:t>                    </a:t>
            </a:r>
            <a:r>
              <a:rPr lang="de-DE" sz="2800" u="sng" dirty="0" smtClean="0"/>
              <a:t>Synsemantika</a:t>
            </a:r>
          </a:p>
          <a:p>
            <a:pPr algn="l"/>
            <a:r>
              <a:rPr lang="de-DE" sz="2800" dirty="0" smtClean="0"/>
              <a:t>Substantive, Adjektive, Verben		bei isoliertem Auftreten (=offene Klassen, d.h. stets neue		keine selbstständige Wörter dazu	)				lex. Bedeutung -&gt; 							kontextabhängig (</a:t>
            </a:r>
            <a:r>
              <a:rPr lang="de-DE" sz="2800" dirty="0" err="1" smtClean="0"/>
              <a:t>Präp</a:t>
            </a:r>
            <a:r>
              <a:rPr lang="de-DE" sz="2800" dirty="0" smtClean="0"/>
              <a:t>., 						</a:t>
            </a:r>
            <a:r>
              <a:rPr lang="de-DE" sz="2800" dirty="0" err="1" smtClean="0"/>
              <a:t>Konj</a:t>
            </a:r>
            <a:r>
              <a:rPr lang="de-DE" sz="2800" dirty="0" smtClean="0"/>
              <a:t>., Partikel) = 							Funktionswörter</a:t>
            </a:r>
            <a:r>
              <a:rPr lang="de-DE" sz="2800" dirty="0"/>
              <a:t> </a:t>
            </a:r>
            <a:r>
              <a:rPr lang="de-DE" sz="2800" dirty="0" smtClean="0"/>
              <a:t>							(=</a:t>
            </a:r>
            <a:r>
              <a:rPr lang="de-DE" sz="2800" dirty="0" err="1" smtClean="0"/>
              <a:t>geschloss</a:t>
            </a:r>
            <a:r>
              <a:rPr lang="de-DE" sz="2800" dirty="0" smtClean="0"/>
              <a:t>. Klassen 						von  Wörtern -&gt; kaum 						neue Wörter </a:t>
            </a:r>
          </a:p>
        </p:txBody>
      </p:sp>
      <p:cxnSp>
        <p:nvCxnSpPr>
          <p:cNvPr id="5" name="Gerader Verbinder 4"/>
          <p:cNvCxnSpPr>
            <a:stCxn id="3" idx="0"/>
          </p:cNvCxnSpPr>
          <p:nvPr/>
        </p:nvCxnSpPr>
        <p:spPr>
          <a:xfrm flipH="1">
            <a:off x="4894217" y="2272937"/>
            <a:ext cx="1201783" cy="6792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>
            <a:stCxn id="3" idx="0"/>
          </p:cNvCxnSpPr>
          <p:nvPr/>
        </p:nvCxnSpPr>
        <p:spPr>
          <a:xfrm>
            <a:off x="6096000" y="2272937"/>
            <a:ext cx="1332411" cy="6792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2684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>
            <a:normAutofit fontScale="90000"/>
          </a:bodyPr>
          <a:lstStyle/>
          <a:p>
            <a:r>
              <a:rPr lang="de-DE" sz="4000" b="1" dirty="0" smtClean="0"/>
              <a:t>3 Wortarteneinteilung nach den </a:t>
            </a:r>
            <a:r>
              <a:rPr lang="de-DE" sz="4000" b="1" dirty="0" smtClean="0">
                <a:solidFill>
                  <a:srgbClr val="FF0000"/>
                </a:solidFill>
              </a:rPr>
              <a:t>Flexionsverhältnissen</a:t>
            </a:r>
            <a:r>
              <a:rPr lang="de-DE" sz="4000" b="1" dirty="0" smtClean="0"/>
              <a:t>: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7868" y="1393372"/>
            <a:ext cx="10515600" cy="4783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			</a:t>
            </a:r>
            <a:r>
              <a:rPr lang="de-DE" sz="3200" dirty="0" smtClean="0"/>
              <a:t>-&gt; Flexionskategorien:</a:t>
            </a:r>
          </a:p>
          <a:p>
            <a:pPr marL="0" indent="0">
              <a:buNone/>
            </a:pPr>
            <a:r>
              <a:rPr lang="de-DE" dirty="0" smtClean="0"/>
              <a:t>Genus, Kasus, Numerus</a:t>
            </a:r>
          </a:p>
          <a:p>
            <a:pPr marL="0" indent="0">
              <a:buNone/>
            </a:pPr>
            <a:r>
              <a:rPr lang="de-DE" dirty="0" smtClean="0"/>
              <a:t>   	</a:t>
            </a:r>
          </a:p>
          <a:p>
            <a:pPr marL="0" indent="0">
              <a:buNone/>
            </a:pPr>
            <a:r>
              <a:rPr lang="de-DE" dirty="0" smtClean="0"/>
              <a:t>          nominale   WA des Deutschen -&gt; </a:t>
            </a:r>
            <a:r>
              <a:rPr lang="de-DE" dirty="0" err="1" smtClean="0"/>
              <a:t>Subst</a:t>
            </a:r>
            <a:r>
              <a:rPr lang="de-DE" dirty="0" smtClean="0"/>
              <a:t>., Adjektiv, </a:t>
            </a:r>
            <a:r>
              <a:rPr lang="de-DE" dirty="0" err="1" smtClean="0"/>
              <a:t>Pron</a:t>
            </a:r>
            <a:r>
              <a:rPr lang="de-DE" dirty="0" smtClean="0"/>
              <a:t>., Artikel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					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					+ Komparation</a:t>
            </a:r>
          </a:p>
          <a:p>
            <a:pPr marL="0" indent="0">
              <a:buNone/>
            </a:pPr>
            <a:r>
              <a:rPr lang="de-DE" dirty="0" smtClean="0"/>
              <a:t>Genus: </a:t>
            </a:r>
            <a:r>
              <a:rPr lang="de-DE" dirty="0" err="1" smtClean="0"/>
              <a:t>mask</a:t>
            </a:r>
            <a:r>
              <a:rPr lang="de-DE" dirty="0" smtClean="0"/>
              <a:t>.	Kasus: </a:t>
            </a:r>
            <a:r>
              <a:rPr lang="de-DE" dirty="0" err="1" smtClean="0"/>
              <a:t>Nom</a:t>
            </a:r>
            <a:r>
              <a:rPr lang="de-DE" dirty="0" smtClean="0"/>
              <a:t>.		Numeri: Singular</a:t>
            </a:r>
          </a:p>
          <a:p>
            <a:pPr marL="0" indent="0">
              <a:buNone/>
            </a:pPr>
            <a:r>
              <a:rPr lang="de-DE" dirty="0"/>
              <a:t>	 </a:t>
            </a:r>
            <a:r>
              <a:rPr lang="de-DE" dirty="0" smtClean="0"/>
              <a:t> neutr.		 Gen.			     Plural</a:t>
            </a:r>
          </a:p>
          <a:p>
            <a:pPr marL="0" indent="0">
              <a:buNone/>
            </a:pPr>
            <a:r>
              <a:rPr lang="de-DE" dirty="0"/>
              <a:t>	 </a:t>
            </a:r>
            <a:r>
              <a:rPr lang="de-DE" dirty="0" smtClean="0"/>
              <a:t> fem.			 Dat.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		 Akk.</a:t>
            </a:r>
            <a:endParaRPr lang="de-DE" dirty="0"/>
          </a:p>
        </p:txBody>
      </p:sp>
      <p:sp>
        <p:nvSpPr>
          <p:cNvPr id="4" name="Geschweifte Klammer links 3"/>
          <p:cNvSpPr/>
          <p:nvPr/>
        </p:nvSpPr>
        <p:spPr>
          <a:xfrm rot="16200000">
            <a:off x="2540724" y="535577"/>
            <a:ext cx="365761" cy="3631474"/>
          </a:xfrm>
          <a:prstGeom prst="leftBrace">
            <a:avLst>
              <a:gd name="adj1" fmla="val 8333"/>
              <a:gd name="adj2" fmla="val 50238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515291" y="2805453"/>
            <a:ext cx="1811383" cy="6531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8273143" y="3300549"/>
            <a:ext cx="17417" cy="2699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0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94006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/>
              <a:t>Flexionskategorien der Verben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800" b="1" dirty="0" smtClean="0"/>
              <a:t>durch Flexionsmorpheme am Verb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3 Personen (1., 2., 3. -&gt; Sprecher, Angesprochener, Besprochenes)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2 Numeri (Singular, Plural)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3 Modi (Indikativ, Konjunktiv, Imperativ)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>
                <a:solidFill>
                  <a:srgbClr val="FF0000"/>
                </a:solidFill>
              </a:rPr>
              <a:t>T</a:t>
            </a:r>
            <a:r>
              <a:rPr lang="de-DE" dirty="0" smtClean="0">
                <a:solidFill>
                  <a:srgbClr val="FF0000"/>
                </a:solidFill>
              </a:rPr>
              <a:t>empora (Präsens, Präteritum)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2 Genera </a:t>
            </a:r>
            <a:r>
              <a:rPr lang="de-DE" dirty="0" err="1" smtClean="0">
                <a:solidFill>
                  <a:srgbClr val="FF0000"/>
                </a:solidFill>
              </a:rPr>
              <a:t>Verbi</a:t>
            </a:r>
            <a:r>
              <a:rPr lang="de-DE" dirty="0" smtClean="0">
                <a:solidFill>
                  <a:srgbClr val="FF0000"/>
                </a:solidFill>
              </a:rPr>
              <a:t> (Aktiv, Passiv)</a:t>
            </a:r>
          </a:p>
          <a:p>
            <a:pPr marL="0" indent="0">
              <a:buNone/>
            </a:pPr>
            <a:r>
              <a:rPr lang="de-DE" dirty="0" smtClean="0"/>
              <a:t>Passiv und weitere Tempora: + Hilfsverben </a:t>
            </a:r>
            <a:r>
              <a:rPr lang="de-DE" i="1" dirty="0" smtClean="0"/>
              <a:t>sein, haben, werden</a:t>
            </a:r>
          </a:p>
          <a:p>
            <a:pPr marL="0" indent="0">
              <a:buNone/>
            </a:pPr>
            <a:r>
              <a:rPr lang="de-DE" i="1" dirty="0" smtClean="0"/>
              <a:t>-&gt; </a:t>
            </a:r>
            <a:r>
              <a:rPr lang="de-DE" u="sng" dirty="0" smtClean="0"/>
              <a:t>analytische</a:t>
            </a:r>
            <a:r>
              <a:rPr lang="de-DE" dirty="0" smtClean="0"/>
              <a:t> Formenbildung (Präteritum = synthetische </a:t>
            </a:r>
            <a:r>
              <a:rPr lang="de-DE" dirty="0" err="1" smtClean="0"/>
              <a:t>Formenbildg</a:t>
            </a:r>
            <a:r>
              <a:rPr lang="de-DE" dirty="0" smtClean="0"/>
              <a:t>.)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3396343" y="1227909"/>
            <a:ext cx="5434148" cy="7141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4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21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								</a:t>
            </a:r>
            <a:r>
              <a:rPr lang="de-DE" sz="4000" dirty="0" smtClean="0"/>
              <a:t>Wort</a:t>
            </a:r>
          </a:p>
          <a:p>
            <a:pPr marL="0" indent="0">
              <a:buNone/>
            </a:pPr>
            <a:r>
              <a:rPr lang="de-DE" dirty="0" smtClean="0"/>
              <a:t>flektierbar nach						nicht flektierbar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Person, Numerus, Modus,			Genus, Kasus, Numerus</a:t>
            </a:r>
          </a:p>
          <a:p>
            <a:pPr marL="0" indent="0">
              <a:buNone/>
            </a:pPr>
            <a:r>
              <a:rPr lang="de-DE" dirty="0" smtClean="0"/>
              <a:t>Tempus, Genus </a:t>
            </a:r>
            <a:r>
              <a:rPr lang="de-DE" dirty="0" err="1" smtClean="0"/>
              <a:t>Verbi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			Genus fest				Genus veränderlich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				</a:t>
            </a:r>
            <a:r>
              <a:rPr lang="de-DE" dirty="0" err="1" smtClean="0"/>
              <a:t>komparierbar</a:t>
            </a:r>
            <a:r>
              <a:rPr lang="de-DE" dirty="0" smtClean="0"/>
              <a:t>	nicht </a:t>
            </a:r>
            <a:r>
              <a:rPr lang="de-DE" dirty="0" err="1" smtClean="0"/>
              <a:t>kompar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Verb			Substantiv		Adjektiv		Pronomen</a:t>
            </a:r>
            <a:endParaRPr lang="de-DE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2151017" y="1724297"/>
            <a:ext cx="0" cy="3918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1689463" y="2116183"/>
            <a:ext cx="6992983" cy="261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1689463" y="2142309"/>
            <a:ext cx="0" cy="2960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8682446" y="2142309"/>
            <a:ext cx="0" cy="296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1689463" y="3274423"/>
            <a:ext cx="0" cy="19158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H="1">
            <a:off x="7811589" y="2778034"/>
            <a:ext cx="8708" cy="818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4441371" y="3567453"/>
            <a:ext cx="4929052" cy="435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4441371" y="3596640"/>
            <a:ext cx="0" cy="3396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9370423" y="3610996"/>
            <a:ext cx="0" cy="3078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9370423" y="4293326"/>
            <a:ext cx="0" cy="1567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>
            <a:off x="7123611" y="4450080"/>
            <a:ext cx="320475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>
            <a:off x="6905897" y="4450080"/>
            <a:ext cx="217714" cy="1219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>
            <a:off x="10328366" y="4450080"/>
            <a:ext cx="191588" cy="870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>
            <a:off x="6905897" y="5024846"/>
            <a:ext cx="0" cy="3570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Gerader Verbinder 40"/>
          <p:cNvCxnSpPr/>
          <p:nvPr/>
        </p:nvCxnSpPr>
        <p:spPr>
          <a:xfrm>
            <a:off x="9866811" y="4972594"/>
            <a:ext cx="8709" cy="40059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1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WA – Einteilung nach syntaktischen Verhältnissen bei nicht flektierbaren Wörtern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 smtClean="0"/>
              <a:t>(vertiefende Einteilung)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Verb = Satzkern</a:t>
            </a:r>
          </a:p>
          <a:p>
            <a:pPr marL="0" indent="0">
              <a:buNone/>
            </a:pPr>
            <a:r>
              <a:rPr lang="de-DE" sz="2400" dirty="0" smtClean="0"/>
              <a:t>Substantiv, Adjektiv, Artikel, Pronomen bilden in charakteristischen syntaktischen Verbindungen die </a:t>
            </a:r>
            <a:r>
              <a:rPr lang="de-DE" sz="2400" dirty="0" smtClean="0">
                <a:solidFill>
                  <a:srgbClr val="FF0000"/>
                </a:solidFill>
              </a:rPr>
              <a:t>Satzglieder + ihre Erweiterungen</a:t>
            </a:r>
          </a:p>
          <a:p>
            <a:pPr marL="0" indent="0">
              <a:buNone/>
            </a:pPr>
            <a:r>
              <a:rPr lang="de-DE" sz="2400" dirty="0" smtClean="0"/>
              <a:t>nicht flektierbare Wörter nach syntaktischen Eigenschaften gliederbar:</a:t>
            </a:r>
          </a:p>
          <a:p>
            <a:pPr marL="0" indent="0">
              <a:buNone/>
            </a:pPr>
            <a:r>
              <a:rPr lang="de-DE" sz="2400" u="sng" dirty="0" smtClean="0"/>
              <a:t>Proben</a:t>
            </a:r>
            <a:r>
              <a:rPr lang="de-DE" sz="2400" dirty="0" smtClean="0"/>
              <a:t> zur weiteren Differenzierung:</a:t>
            </a:r>
          </a:p>
          <a:p>
            <a:pPr marL="0" indent="0">
              <a:buNone/>
            </a:pPr>
            <a:r>
              <a:rPr lang="de-DE" sz="2400" dirty="0" smtClean="0"/>
              <a:t>-&gt; </a:t>
            </a:r>
            <a:r>
              <a:rPr lang="de-DE" sz="2400" u="sng" dirty="0" smtClean="0">
                <a:solidFill>
                  <a:srgbClr val="FF0000"/>
                </a:solidFill>
              </a:rPr>
              <a:t>Entscheidungsfrage</a:t>
            </a:r>
          </a:p>
          <a:p>
            <a:pPr marL="0" indent="0">
              <a:buNone/>
            </a:pPr>
            <a:r>
              <a:rPr lang="de-DE" sz="2400" i="1" dirty="0"/>
              <a:t>D</a:t>
            </a:r>
            <a:r>
              <a:rPr lang="de-DE" sz="2400" i="1" dirty="0" smtClean="0"/>
              <a:t>er Student kommt vielleicht zur Vorlesung. -&gt; Kommt der Student zur Vorlesung?</a:t>
            </a:r>
          </a:p>
          <a:p>
            <a:pPr marL="0" indent="0">
              <a:buNone/>
            </a:pPr>
            <a:r>
              <a:rPr lang="de-DE" sz="2400" i="1" dirty="0" smtClean="0"/>
              <a:t>-&gt; Vielleicht.          </a:t>
            </a:r>
            <a:r>
              <a:rPr lang="de-DE" sz="2400" i="1" dirty="0" smtClean="0">
                <a:solidFill>
                  <a:srgbClr val="FF0000"/>
                </a:solidFill>
              </a:rPr>
              <a:t>-&gt; vielleicht  </a:t>
            </a:r>
            <a:r>
              <a:rPr lang="de-DE" sz="2400" dirty="0" smtClean="0">
                <a:solidFill>
                  <a:srgbClr val="FF0000"/>
                </a:solidFill>
              </a:rPr>
              <a:t>ist satzwertig!       = Modalwort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38200" y="3492137"/>
            <a:ext cx="3228703" cy="6531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84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012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6235971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				</a:t>
            </a:r>
            <a:r>
              <a:rPr lang="de-DE" sz="2400" dirty="0" smtClean="0">
                <a:solidFill>
                  <a:srgbClr val="FF0000"/>
                </a:solidFill>
              </a:rPr>
              <a:t>Satzglied</a:t>
            </a:r>
          </a:p>
          <a:p>
            <a:pPr marL="0" indent="0">
              <a:buNone/>
            </a:pPr>
            <a:r>
              <a:rPr lang="de-DE" sz="2400" dirty="0" smtClean="0"/>
              <a:t>-&gt; </a:t>
            </a:r>
            <a:r>
              <a:rPr lang="de-DE" sz="2400" u="sng" dirty="0" smtClean="0">
                <a:solidFill>
                  <a:srgbClr val="FF0000"/>
                </a:solidFill>
              </a:rPr>
              <a:t>Umstellprobe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				nicht Satzglied</a:t>
            </a:r>
          </a:p>
          <a:p>
            <a:pPr marL="0" indent="0">
              <a:buNone/>
            </a:pPr>
            <a:r>
              <a:rPr lang="de-DE" sz="2400" i="1" dirty="0" smtClean="0"/>
              <a:t>Die Sekretärin arbeitet vormittags.</a:t>
            </a:r>
          </a:p>
          <a:p>
            <a:pPr marL="0" indent="0">
              <a:buNone/>
            </a:pPr>
            <a:r>
              <a:rPr lang="de-DE" sz="2400" i="1" dirty="0" smtClean="0"/>
              <a:t>Vormittags arbeitet die Sekretärin.</a:t>
            </a:r>
          </a:p>
          <a:p>
            <a:pPr marL="0" indent="0">
              <a:buNone/>
            </a:pPr>
            <a:r>
              <a:rPr lang="de-DE" sz="2400" i="1" dirty="0" smtClean="0"/>
              <a:t>Arbeitet die Sekretärin?  </a:t>
            </a:r>
            <a:r>
              <a:rPr lang="de-DE" sz="2400" dirty="0" smtClean="0"/>
              <a:t>*</a:t>
            </a:r>
            <a:r>
              <a:rPr lang="de-DE" sz="2400" i="1" dirty="0" smtClean="0"/>
              <a:t>Vormittags.</a:t>
            </a:r>
          </a:p>
          <a:p>
            <a:pPr marL="0" indent="0">
              <a:buNone/>
            </a:pPr>
            <a:r>
              <a:rPr lang="de-DE" sz="2400" dirty="0" smtClean="0"/>
              <a:t>Entscheidungsfrage nicht beantwortbar</a:t>
            </a:r>
            <a:r>
              <a:rPr lang="de-DE" sz="2400" dirty="0"/>
              <a:t> </a:t>
            </a:r>
            <a:r>
              <a:rPr lang="de-DE" sz="2400" dirty="0" smtClean="0"/>
              <a:t> -&gt; </a:t>
            </a:r>
            <a:r>
              <a:rPr lang="de-DE" sz="2400" i="1" dirty="0" smtClean="0"/>
              <a:t>vormittags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keinen Satzwert</a:t>
            </a:r>
            <a:r>
              <a:rPr lang="de-DE" sz="2400" dirty="0" smtClean="0"/>
              <a:t>!</a:t>
            </a:r>
          </a:p>
          <a:p>
            <a:pPr marL="0" indent="0">
              <a:buNone/>
            </a:pPr>
            <a:r>
              <a:rPr lang="de-DE" sz="2400" dirty="0" smtClean="0"/>
              <a:t>aber: </a:t>
            </a:r>
            <a:r>
              <a:rPr lang="de-DE" sz="2400" i="1" dirty="0" smtClean="0"/>
              <a:t>vormittags</a:t>
            </a:r>
            <a:r>
              <a:rPr lang="de-DE" sz="2400" dirty="0" smtClean="0"/>
              <a:t> ist umstellbar -&gt; </a:t>
            </a:r>
            <a:r>
              <a:rPr lang="de-DE" sz="2400" dirty="0" smtClean="0">
                <a:solidFill>
                  <a:srgbClr val="FF0000"/>
                </a:solidFill>
              </a:rPr>
              <a:t>satzgliedwertig!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sz="2400" dirty="0" smtClean="0">
                <a:solidFill>
                  <a:srgbClr val="FF0000"/>
                </a:solidFill>
              </a:rPr>
              <a:t>Wörter ohne Satzwert, aber mit Satzgliedwert </a:t>
            </a:r>
            <a:r>
              <a:rPr lang="de-DE" sz="2400" dirty="0">
                <a:solidFill>
                  <a:srgbClr val="FF0000"/>
                </a:solidFill>
              </a:rPr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Adverbien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sz="2400" dirty="0" smtClean="0">
                <a:solidFill>
                  <a:srgbClr val="FF0000"/>
                </a:solidFill>
              </a:rPr>
              <a:t>unflektierbare Wörter ohne Satzgliedwert		 nicht Fügteilcharakter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</a:rPr>
              <a:t>	</a:t>
            </a:r>
            <a:r>
              <a:rPr lang="de-DE" sz="2400" dirty="0" smtClean="0">
                <a:solidFill>
                  <a:srgbClr val="FF0000"/>
                </a:solidFill>
              </a:rPr>
              <a:t>				Fügteilcharakter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</a:rPr>
              <a:t>	</a:t>
            </a:r>
            <a:r>
              <a:rPr lang="de-DE" sz="2400" dirty="0" smtClean="0">
                <a:solidFill>
                  <a:srgbClr val="FF0000"/>
                </a:solidFill>
              </a:rPr>
              <a:t>mit		Kasusforderung		ohne</a:t>
            </a:r>
            <a:endParaRPr lang="de-DE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Präposition						Konjunktion</a:t>
            </a: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3666309" y="705394"/>
            <a:ext cx="792480" cy="2264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3657600" y="1288869"/>
            <a:ext cx="818606" cy="2873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6635932" y="4754880"/>
            <a:ext cx="6096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winkelter Verbinder 10"/>
          <p:cNvCxnSpPr/>
          <p:nvPr/>
        </p:nvCxnSpPr>
        <p:spPr>
          <a:xfrm>
            <a:off x="4476206" y="4894217"/>
            <a:ext cx="957943" cy="278674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2621280" y="5329646"/>
            <a:ext cx="2812869" cy="2438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6035041" y="5329646"/>
            <a:ext cx="1419496" cy="2438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flipH="1">
            <a:off x="1619794" y="5817326"/>
            <a:ext cx="515984" cy="1393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7585166" y="5817326"/>
            <a:ext cx="618308" cy="1306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5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V="1">
            <a:off x="838200" y="139338"/>
            <a:ext cx="10515600" cy="225788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600891"/>
            <a:ext cx="10515600" cy="5576072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   </a:t>
            </a:r>
            <a:r>
              <a:rPr lang="de-DE" dirty="0" smtClean="0">
                <a:solidFill>
                  <a:srgbClr val="FF0000"/>
                </a:solidFill>
              </a:rPr>
              <a:t>Präpositionen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-	leisten syntaktische Einfügungen von präpositionalen 	Satzgliedern oder Attributen</a:t>
            </a:r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de-DE" dirty="0" smtClean="0">
                <a:solidFill>
                  <a:srgbClr val="FF0000"/>
                </a:solidFill>
              </a:rPr>
              <a:t>Konjunktionen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-	fügen Teile von Satzgliedern, Gliedteilsätze, Gliedsätze oder 	Sätze aneinander</a:t>
            </a:r>
          </a:p>
          <a:p>
            <a:pPr marL="0" indent="0">
              <a:buNone/>
            </a:pPr>
            <a:r>
              <a:rPr lang="de-DE" dirty="0" smtClean="0"/>
              <a:t>-&gt; unflektierbare Wörter ohne Satzgliedwert + ohne Fügteilcharakter</a:t>
            </a:r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de-DE" dirty="0" smtClean="0">
                <a:solidFill>
                  <a:srgbClr val="FF0000"/>
                </a:solidFill>
              </a:rPr>
              <a:t>= Partikeln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</a:t>
            </a:r>
            <a:r>
              <a:rPr lang="de-DE" dirty="0" smtClean="0"/>
              <a:t>- 	dienen der Modifizierung der Aussage </a:t>
            </a:r>
          </a:p>
          <a:p>
            <a:pPr marL="0" indent="0">
              <a:buNone/>
            </a:pPr>
            <a:r>
              <a:rPr lang="de-DE" dirty="0" smtClean="0"/>
              <a:t>(Beispiel: </a:t>
            </a:r>
            <a:r>
              <a:rPr lang="de-DE" i="1" dirty="0" smtClean="0"/>
              <a:t>Es lohnt sich </a:t>
            </a:r>
            <a:r>
              <a:rPr lang="de-DE" i="1" u="sng" dirty="0" smtClean="0"/>
              <a:t>fast </a:t>
            </a:r>
            <a:r>
              <a:rPr lang="de-DE" i="1" dirty="0" smtClean="0"/>
              <a:t>nicht, ihn zu  beschreiben, </a:t>
            </a:r>
            <a:r>
              <a:rPr lang="de-DE" i="1" u="sng" dirty="0" smtClean="0"/>
              <a:t>kaum</a:t>
            </a:r>
            <a:r>
              <a:rPr lang="de-DE" i="1" dirty="0" smtClean="0"/>
              <a:t> etwas unterscheidet ihn von anderen</a:t>
            </a:r>
            <a:r>
              <a:rPr lang="de-DE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2861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Breitbild</PresentationFormat>
  <Paragraphs>102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</vt:lpstr>
      <vt:lpstr>1 Wortarten Überblick</vt:lpstr>
      <vt:lpstr>2 Unterschiede zwischen Wörtern</vt:lpstr>
      <vt:lpstr> Wortarten/Wortklassen nach semantischen Beziehungen</vt:lpstr>
      <vt:lpstr>3 Wortarteneinteilung nach den Flexionsverhältnissen:</vt:lpstr>
      <vt:lpstr>Flexionskategorien der Verben  durch Flexionsmorpheme am Verb</vt:lpstr>
      <vt:lpstr>PowerPoint-Präsentation</vt:lpstr>
      <vt:lpstr>WA – Einteilung nach syntaktischen Verhältnissen bei nicht flektierbaren Wörtern</vt:lpstr>
      <vt:lpstr>PowerPoint-Präsentation</vt:lpstr>
      <vt:lpstr>PowerPoint-Präsentation</vt:lpstr>
      <vt:lpstr>PowerPoint-Präsentation</vt:lpstr>
      <vt:lpstr>PowerPoint-Präsentation</vt:lpstr>
      <vt:lpstr>Wortarteneinteilung nach semantischen Verhältnissen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Wortarten Überblick</dc:title>
  <dc:creator>User10</dc:creator>
  <cp:lastModifiedBy>User10</cp:lastModifiedBy>
  <cp:revision>54</cp:revision>
  <dcterms:created xsi:type="dcterms:W3CDTF">2022-04-24T14:04:49Z</dcterms:created>
  <dcterms:modified xsi:type="dcterms:W3CDTF">2023-10-25T22:23:52Z</dcterms:modified>
</cp:coreProperties>
</file>