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8" r:id="rId3"/>
    <p:sldId id="272" r:id="rId4"/>
    <p:sldId id="266" r:id="rId5"/>
    <p:sldId id="259" r:id="rId6"/>
    <p:sldId id="282" r:id="rId7"/>
    <p:sldId id="281" r:id="rId8"/>
    <p:sldId id="278" r:id="rId9"/>
    <p:sldId id="265" r:id="rId10"/>
    <p:sldId id="274" r:id="rId11"/>
    <p:sldId id="267" r:id="rId12"/>
    <p:sldId id="271" r:id="rId13"/>
    <p:sldId id="264" r:id="rId14"/>
    <p:sldId id="285" r:id="rId15"/>
    <p:sldId id="284" r:id="rId16"/>
    <p:sldId id="287" r:id="rId17"/>
    <p:sldId id="262" r:id="rId18"/>
    <p:sldId id="268" r:id="rId19"/>
    <p:sldId id="286" r:id="rId20"/>
    <p:sldId id="263" r:id="rId21"/>
    <p:sldId id="269" r:id="rId22"/>
    <p:sldId id="279" r:id="rId23"/>
    <p:sldId id="275" r:id="rId24"/>
    <p:sldId id="288" r:id="rId25"/>
    <p:sldId id="270" r:id="rId26"/>
    <p:sldId id="283" r:id="rId27"/>
    <p:sldId id="280" r:id="rId28"/>
    <p:sldId id="277" r:id="rId29"/>
    <p:sldId id="261" r:id="rId3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A600B4-F13D-445D-9D81-2D1901174FF3}" type="datetimeFigureOut">
              <a:rPr lang="de-DE" smtClean="0"/>
              <a:t>30.10.2024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1C03E4-7258-4663-A5E4-6B6BA6D4AFA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6941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1C03E4-7258-4663-A5E4-6B6BA6D4AFA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368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1C03E4-7258-4663-A5E4-6B6BA6D4AFAC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15117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1C03E4-7258-4663-A5E4-6B6BA6D4AFAC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00080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1C03E4-7258-4663-A5E4-6B6BA6D4AFAC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17314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1C03E4-7258-4663-A5E4-6B6BA6D4AFAC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1811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1C03E4-7258-4663-A5E4-6B6BA6D4AFAC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1071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1C03E4-7258-4663-A5E4-6B6BA6D4AFAC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62555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1C03E4-7258-4663-A5E4-6B6BA6D4AFAC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05728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1C03E4-7258-4663-A5E4-6B6BA6D4AFAC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79552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1C03E4-7258-4663-A5E4-6B6BA6D4AFAC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7431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1C03E4-7258-4663-A5E4-6B6BA6D4AFAC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2457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1C03E4-7258-4663-A5E4-6B6BA6D4AFAC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47127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1C03E4-7258-4663-A5E4-6B6BA6D4AFAC}" type="slidenum">
              <a:rPr lang="de-DE" smtClean="0"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8703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1C03E4-7258-4663-A5E4-6B6BA6D4AFAC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44796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1C03E4-7258-4663-A5E4-6B6BA6D4AFAC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31847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1C03E4-7258-4663-A5E4-6B6BA6D4AFAC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51534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1C03E4-7258-4663-A5E4-6B6BA6D4AFAC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22265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1C03E4-7258-4663-A5E4-6B6BA6D4AFAC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85820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1C03E4-7258-4663-A5E4-6B6BA6D4AFAC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1380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1C03E4-7258-4663-A5E4-6B6BA6D4AFAC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7219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3042E6-30FC-F386-F06F-8FE400AD9B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DC3D1B6-D5AA-19BF-19C0-CA351198BE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98D72E0-DDE0-E83A-5BD8-A19BF4626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FF4A4-EBF4-4021-9812-CE2754D2C8A6}" type="datetimeFigureOut">
              <a:rPr lang="de-DE" smtClean="0"/>
              <a:t>30.10.2024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DC59833-ACAD-DADB-2CDD-CC0B48163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D8637DA-E167-F919-20D7-6E95FA9DF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AA5D6-F17A-4663-AAEA-01F2BB9D6C0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2339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FFCE2C-FC9E-1AA7-1967-9C8D65611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CD9A4A2-20A4-104E-5A71-853762366C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382D686-FE99-A514-92FE-38ABBE060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FF4A4-EBF4-4021-9812-CE2754D2C8A6}" type="datetimeFigureOut">
              <a:rPr lang="de-DE" smtClean="0"/>
              <a:t>30.10.2024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0EDD1A4-2334-BE1C-3B9E-D57FD6854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5F65A96-02C2-5D9A-9724-722833DC7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AA5D6-F17A-4663-AAEA-01F2BB9D6C0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0573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93AAB0ED-24DF-E898-E23F-47C6DAF004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09FCE3E-E805-8A58-6998-3D4CD59840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4F085EE-0482-0059-3456-9782159EE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FF4A4-EBF4-4021-9812-CE2754D2C8A6}" type="datetimeFigureOut">
              <a:rPr lang="de-DE" smtClean="0"/>
              <a:t>30.10.2024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3BF4D0E-903C-7A3B-EB1E-7EE8544BF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1667993-18F9-F738-E2D7-95A96A429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AA5D6-F17A-4663-AAEA-01F2BB9D6C0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7564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A1151C-39A9-5336-15E8-D947AF6CB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BA2FD28-EBC9-A887-1483-C054F6E1ED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D5FCB9E-C61B-4E03-0521-E5E8DA648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FF4A4-EBF4-4021-9812-CE2754D2C8A6}" type="datetimeFigureOut">
              <a:rPr lang="de-DE" smtClean="0"/>
              <a:t>30.10.2024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983E02D-D740-8E4C-28FF-32B7C9745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0F09A57-5CAC-77C9-408A-568508740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AA5D6-F17A-4663-AAEA-01F2BB9D6C0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5978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A01532-F0CE-8E05-9023-86DFFB09E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1FA3E63-5FEC-E4A1-84F6-D2F5B8CE88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53945BE-C751-5FC0-D410-5E7C64270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FF4A4-EBF4-4021-9812-CE2754D2C8A6}" type="datetimeFigureOut">
              <a:rPr lang="de-DE" smtClean="0"/>
              <a:t>30.10.2024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27C4B04-45B7-853D-AB1A-570C0B3FE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983F24F-5DCF-CA83-9A5F-F32B0A5DB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AA5D6-F17A-4663-AAEA-01F2BB9D6C0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5744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974EF5-55D9-02DF-4467-82C9AD26F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02D2AAD-4D93-A415-2BB5-D65BA0BFBF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3703BDD-4212-FCFF-190B-89A3893CA5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ACBF7D2-8D14-C1ED-C040-FAD79F511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FF4A4-EBF4-4021-9812-CE2754D2C8A6}" type="datetimeFigureOut">
              <a:rPr lang="de-DE" smtClean="0"/>
              <a:t>30.10.2024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D13E3BF-92B2-524F-A9AB-6564EF9B4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574785B-261C-19BB-187F-4AF3D4F85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AA5D6-F17A-4663-AAEA-01F2BB9D6C0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6404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9B7583-8D7B-B211-670D-1B817B377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F86773B-DD45-6779-7051-637C12A326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14B5FAD-AF37-F61F-F7C1-E807DA8728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1708304-9B49-2A42-8FAF-411EEB8DE3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9CCA8FD9-E73F-A259-22A0-31C3481963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7D45387-69F8-6B30-D2DF-33AAFABA5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FF4A4-EBF4-4021-9812-CE2754D2C8A6}" type="datetimeFigureOut">
              <a:rPr lang="de-DE" smtClean="0"/>
              <a:t>30.10.2024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89ED7DB6-7316-76D2-F320-00C20EDEF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60BC724B-814B-5A4D-E974-36CFD0BDC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AA5D6-F17A-4663-AAEA-01F2BB9D6C0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8456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2CFBBB-2AF4-8662-84EF-58881758C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DE24FC0-D226-7315-2CDE-E3736FAE5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FF4A4-EBF4-4021-9812-CE2754D2C8A6}" type="datetimeFigureOut">
              <a:rPr lang="de-DE" smtClean="0"/>
              <a:t>30.10.2024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D292B52-549C-7DB1-9046-BBA8B298B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1A3BB1B-D40A-1D54-E09E-4DECE5474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AA5D6-F17A-4663-AAEA-01F2BB9D6C0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6093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8ECFB97-310B-BF75-5C4A-5258EC9A0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FF4A4-EBF4-4021-9812-CE2754D2C8A6}" type="datetimeFigureOut">
              <a:rPr lang="de-DE" smtClean="0"/>
              <a:t>30.10.2024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C6577D9-5A7B-DE67-172A-7AE19F555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F3A0B1A-A4B3-5845-E0D6-DFECAF773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AA5D6-F17A-4663-AAEA-01F2BB9D6C0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5362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FD3233-06C2-1CB8-C5F5-56529064F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BA974D4-357B-CC3E-5C96-261A1CF024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F6DECE1-1B92-62DC-F6F9-C2BF2D8A42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FBD56F9-A0E7-0518-AB12-E127CAD3B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FF4A4-EBF4-4021-9812-CE2754D2C8A6}" type="datetimeFigureOut">
              <a:rPr lang="de-DE" smtClean="0"/>
              <a:t>30.10.2024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70ADCC0-FC70-D3FF-72CF-13FE3831E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9C14B1A-2A5F-9BD2-14F9-DB3E49053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AA5D6-F17A-4663-AAEA-01F2BB9D6C0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3069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C0E828-BBE1-D31A-096A-198E4D571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C66F5F22-3CFA-7ABE-25DD-E23466DCF2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4D32DB2-1F53-9FCF-698E-271E51CB4D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3807C2C-4FA0-47C6-1FC3-B02C6A540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FF4A4-EBF4-4021-9812-CE2754D2C8A6}" type="datetimeFigureOut">
              <a:rPr lang="de-DE" smtClean="0"/>
              <a:t>30.10.2024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250FC14-1AE5-4206-3975-F2DDF8B17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F9F4B6D-72CD-2200-5605-5C33877E1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AA5D6-F17A-4663-AAEA-01F2BB9D6C0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9133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660B14C5-C810-3A2A-B6A3-F9D8DCF4C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718FE2C-2866-0856-7BA8-4E302CDC0C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9E6231C-1F9C-7520-C11C-77593D4421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64FF4A4-EBF4-4021-9812-CE2754D2C8A6}" type="datetimeFigureOut">
              <a:rPr lang="de-DE" smtClean="0"/>
              <a:t>30.10.2024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7B14D45-D981-06EE-3F17-44EF5C7209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8188AA0-7294-70D6-6E42-7936B9F0B1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13AA5D6-F17A-4663-AAEA-01F2BB9D6C0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4951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FF84F3-8226-64BE-15C9-14B61849FD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9971" y="1214437"/>
            <a:ext cx="10472057" cy="2387600"/>
          </a:xfrm>
        </p:spPr>
        <p:txBody>
          <a:bodyPr/>
          <a:lstStyle/>
          <a:p>
            <a:r>
              <a:rPr lang="de-DE" dirty="0"/>
              <a:t>Das flexible Adjektiv.</a:t>
            </a:r>
            <a:br>
              <a:rPr lang="de-DE" dirty="0"/>
            </a:br>
            <a:r>
              <a:rPr lang="de-DE" dirty="0"/>
              <a:t>Ein Unterrichtsentwurf.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26925CA-3529-BE8D-CDF0-2E5CB92381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133599"/>
          </a:xfrm>
        </p:spPr>
        <p:txBody>
          <a:bodyPr>
            <a:normAutofit/>
          </a:bodyPr>
          <a:lstStyle/>
          <a:p>
            <a:r>
              <a:rPr lang="de-DE" sz="1200" dirty="0"/>
              <a:t>Seminar „Von der Sprachwissenschaft in den Deutschunterricht“</a:t>
            </a:r>
            <a:br>
              <a:rPr lang="de-DE" sz="1200" dirty="0"/>
            </a:br>
            <a:r>
              <a:rPr lang="de-DE" sz="1200" dirty="0"/>
              <a:t>Dozentin: Dipl.-Germ. Solvejg Meyer</a:t>
            </a:r>
          </a:p>
          <a:p>
            <a:r>
              <a:rPr lang="de-DE" sz="1200" dirty="0"/>
              <a:t>Referent: Elias M. Leikeb (Lehramt Gymnasium; Deu/</a:t>
            </a:r>
            <a:r>
              <a:rPr lang="de-DE" sz="1200" dirty="0" err="1"/>
              <a:t>PuG+Frz</a:t>
            </a:r>
            <a:r>
              <a:rPr lang="de-DE" sz="1200" dirty="0"/>
              <a:t>)</a:t>
            </a:r>
          </a:p>
        </p:txBody>
      </p:sp>
      <p:pic>
        <p:nvPicPr>
          <p:cNvPr id="7" name="Grafik 6" descr="Ein Bild, das Schreibwaren, Stift, Stilllebenfotografie, Entwurf enthält.&#10;&#10;Automatisch generierte Beschreibung">
            <a:extLst>
              <a:ext uri="{FF2B5EF4-FFF2-40B4-BE49-F238E27FC236}">
                <a16:creationId xmlns:a16="http://schemas.microsoft.com/office/drawing/2014/main" id="{6AFF2C25-7F8F-006E-F7C3-EEA141BD3A7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9828" y="3255963"/>
            <a:ext cx="3718043" cy="3490313"/>
          </a:xfrm>
          <a:prstGeom prst="rect">
            <a:avLst/>
          </a:prstGeom>
        </p:spPr>
      </p:pic>
      <p:pic>
        <p:nvPicPr>
          <p:cNvPr id="13" name="Grafik 12" descr="Ein Bild, das Entwurf, Zeichnung, Lineart, Clipart enthält.&#10;&#10;Automatisch generierte Beschreibung">
            <a:extLst>
              <a:ext uri="{FF2B5EF4-FFF2-40B4-BE49-F238E27FC236}">
                <a16:creationId xmlns:a16="http://schemas.microsoft.com/office/drawing/2014/main" id="{92A2D102-35F3-30D2-AAC4-E102C3D0BDC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67990" y="4216398"/>
            <a:ext cx="4111140" cy="2529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4961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FD9230-F5FC-4E38-74BE-7A1D2B2FD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3446"/>
          </a:xfrm>
        </p:spPr>
        <p:txBody>
          <a:bodyPr/>
          <a:lstStyle/>
          <a:p>
            <a:r>
              <a:rPr lang="de-DE" b="1" dirty="0"/>
              <a:t>pädagogisch-methodologischer </a:t>
            </a:r>
            <a:r>
              <a:rPr lang="de-DE" dirty="0"/>
              <a:t>Exkurs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70B48B1-7DD5-5733-F0AF-F27E6A8B61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0199"/>
            <a:ext cx="10624457" cy="5257801"/>
          </a:xfrm>
        </p:spPr>
        <p:txBody>
          <a:bodyPr>
            <a:normAutofit/>
          </a:bodyPr>
          <a:lstStyle/>
          <a:p>
            <a:r>
              <a:rPr lang="de-DE" sz="3000" dirty="0"/>
              <a:t>Problem: Normativer Druck zu hartem Instruktionismus unter Verweis auf „Selbstzweckautorität“ bei gleichzeitig wachsendem Bedürfnis nach Autonomie ab ca. 10 Jahren.</a:t>
            </a:r>
            <a:br>
              <a:rPr lang="de-DE" sz="3000" dirty="0"/>
            </a:br>
            <a:r>
              <a:rPr lang="de-DE" sz="2600" dirty="0"/>
              <a:t>(‚Der Mensch muss mehr wissen‘ vs. ‚Er muss sich orientieren können‘)</a:t>
            </a:r>
          </a:p>
          <a:p>
            <a:pPr marL="0" indent="0">
              <a:buNone/>
            </a:pPr>
            <a:endParaRPr lang="de-DE" sz="3000" dirty="0"/>
          </a:p>
          <a:p>
            <a:r>
              <a:rPr lang="de-DE" sz="3000" dirty="0"/>
              <a:t>zukunftsfähige Unterrichtskonzepte vereinigen kognitive Aktivierung und inhaltsadäquate Methoden</a:t>
            </a:r>
            <a:br>
              <a:rPr lang="de-DE" sz="3000" dirty="0"/>
            </a:br>
            <a:r>
              <a:rPr lang="de-DE" sz="2600" dirty="0"/>
              <a:t>(Guter Unterricht schafft Wissen und Raum für den Menschen zugleich)</a:t>
            </a:r>
            <a:endParaRPr lang="de-DE" sz="3000" dirty="0"/>
          </a:p>
          <a:p>
            <a:pPr marL="0" indent="0">
              <a:buNone/>
            </a:pPr>
            <a:endParaRPr lang="de-DE" sz="3000" dirty="0"/>
          </a:p>
          <a:p>
            <a:r>
              <a:rPr lang="de-DE" sz="3000" dirty="0"/>
              <a:t>pure Instruktion im Einzelfall durchaus legitim </a:t>
            </a:r>
            <a:r>
              <a:rPr lang="de-DE" sz="2600" dirty="0"/>
              <a:t>(Verhältnismäßigkeit z. B. bei spontaner Frage absolut gegeben)</a:t>
            </a:r>
            <a:endParaRPr lang="de-DE" sz="3000" dirty="0">
              <a:sym typeface="Wingdings" panose="05000000000000000000" pitchFamily="2" charset="2"/>
            </a:endParaRPr>
          </a:p>
        </p:txBody>
      </p:sp>
      <p:pic>
        <p:nvPicPr>
          <p:cNvPr id="12" name="Grafik 11" descr="Ein Bild, das Zeichnung, Entwurf, Kunst, Darstellung enthält.&#10;&#10;Automatisch generierte Beschreibung">
            <a:extLst>
              <a:ext uri="{FF2B5EF4-FFF2-40B4-BE49-F238E27FC236}">
                <a16:creationId xmlns:a16="http://schemas.microsoft.com/office/drawing/2014/main" id="{F1FA9C51-042A-D070-CEF8-11E4EE9010E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3435" y="54429"/>
            <a:ext cx="1180730" cy="1621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9821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FD9230-F5FC-4E38-74BE-7A1D2B2FD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3446"/>
          </a:xfrm>
        </p:spPr>
        <p:txBody>
          <a:bodyPr/>
          <a:lstStyle/>
          <a:p>
            <a:r>
              <a:rPr lang="de-DE" b="1" dirty="0"/>
              <a:t>programmatischer</a:t>
            </a:r>
            <a:r>
              <a:rPr lang="de-DE" dirty="0"/>
              <a:t> Überblick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70B48B1-7DD5-5733-F0AF-F27E6A8B61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6656"/>
            <a:ext cx="10515600" cy="53013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3000" strike="sngStrike" dirty="0"/>
              <a:t>1. Erste Idee</a:t>
            </a:r>
          </a:p>
          <a:p>
            <a:pPr marL="0" indent="0">
              <a:buNone/>
            </a:pPr>
            <a:r>
              <a:rPr lang="de-DE" sz="3000" strike="sngStrike" dirty="0"/>
              <a:t>2. Definitorische Grundlagen</a:t>
            </a:r>
          </a:p>
          <a:p>
            <a:pPr marL="0" indent="0">
              <a:buNone/>
            </a:pPr>
            <a:r>
              <a:rPr lang="de-DE" sz="3200" b="1" dirty="0"/>
              <a:t>3. „Blau malen“ – Erscheinungsformen</a:t>
            </a:r>
            <a:br>
              <a:rPr lang="de-DE" sz="3200" dirty="0"/>
            </a:br>
            <a:r>
              <a:rPr lang="de-DE" sz="3000" dirty="0"/>
              <a:t>	</a:t>
            </a:r>
            <a:r>
              <a:rPr lang="de-DE" sz="2500" dirty="0"/>
              <a:t>prädikative Adjektive</a:t>
            </a:r>
            <a:br>
              <a:rPr lang="de-DE" sz="2500" dirty="0"/>
            </a:br>
            <a:r>
              <a:rPr lang="de-DE" sz="2500" dirty="0"/>
              <a:t>	adverbiale Adjektive</a:t>
            </a:r>
            <a:br>
              <a:rPr lang="de-DE" sz="2500" dirty="0"/>
            </a:br>
            <a:r>
              <a:rPr lang="de-DE" sz="2500" dirty="0"/>
              <a:t>	attributive Adjektive</a:t>
            </a:r>
            <a:endParaRPr lang="de-DE" sz="3000" dirty="0"/>
          </a:p>
          <a:p>
            <a:pPr marL="0" indent="0">
              <a:buNone/>
            </a:pPr>
            <a:r>
              <a:rPr lang="de-DE" sz="3000" dirty="0"/>
              <a:t>4. „Frisches Brot“ – Deklination</a:t>
            </a:r>
          </a:p>
          <a:p>
            <a:pPr marL="0" indent="0">
              <a:buNone/>
            </a:pPr>
            <a:r>
              <a:rPr lang="de-DE" sz="3000" dirty="0"/>
              <a:t>5. „Einzigste Adjektivform“ – Komparation</a:t>
            </a:r>
            <a:br>
              <a:rPr lang="de-DE" sz="3000" dirty="0"/>
            </a:br>
            <a:r>
              <a:rPr lang="de-DE" sz="2500" dirty="0"/>
              <a:t>	‚klassische‘ Komparation</a:t>
            </a:r>
            <a:br>
              <a:rPr lang="de-DE" sz="2500" dirty="0"/>
            </a:br>
            <a:r>
              <a:rPr lang="de-DE" sz="2500" dirty="0"/>
              <a:t>	Sonderfälle</a:t>
            </a:r>
          </a:p>
          <a:p>
            <a:pPr marL="0" indent="0">
              <a:buNone/>
            </a:pPr>
            <a:r>
              <a:rPr lang="de-DE" sz="3000" dirty="0"/>
              <a:t>6. Fazit</a:t>
            </a:r>
          </a:p>
        </p:txBody>
      </p:sp>
      <p:pic>
        <p:nvPicPr>
          <p:cNvPr id="7" name="Grafik 6" descr="Ein Bild, das Zeichnung, Schwarz, Kunst, Schwarzweiß enthält.&#10;&#10;Automatisch generierte Beschreibung">
            <a:extLst>
              <a:ext uri="{FF2B5EF4-FFF2-40B4-BE49-F238E27FC236}">
                <a16:creationId xmlns:a16="http://schemas.microsoft.com/office/drawing/2014/main" id="{E3AD6D94-E2D3-8301-D8EF-CA9B2F29B06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9096">
            <a:off x="7576457" y="3042557"/>
            <a:ext cx="1807028" cy="1355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4374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FD9230-F5FC-4E38-74BE-7A1D2B2FD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3446"/>
          </a:xfrm>
        </p:spPr>
        <p:txBody>
          <a:bodyPr/>
          <a:lstStyle/>
          <a:p>
            <a:r>
              <a:rPr lang="de-DE" b="1" dirty="0"/>
              <a:t>klarstellende </a:t>
            </a:r>
            <a:r>
              <a:rPr lang="de-DE" dirty="0"/>
              <a:t>Bemerkung</a:t>
            </a:r>
            <a:r>
              <a:rPr lang="de-DE" b="1" dirty="0"/>
              <a:t>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70B48B1-7DD5-5733-F0AF-F27E6A8B61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342" y="1600200"/>
            <a:ext cx="11495315" cy="468085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sz="3300" dirty="0">
                <a:sym typeface="Wingdings" panose="05000000000000000000" pitchFamily="2" charset="2"/>
              </a:rPr>
              <a:t>„adverbial“ von „Adverb“	</a:t>
            </a:r>
            <a:br>
              <a:rPr lang="de-DE" sz="3300" dirty="0">
                <a:sym typeface="Wingdings" panose="05000000000000000000" pitchFamily="2" charset="2"/>
              </a:rPr>
            </a:br>
            <a:r>
              <a:rPr lang="de-DE" sz="3300" dirty="0">
                <a:sym typeface="Wingdings" panose="05000000000000000000" pitchFamily="2" charset="2"/>
              </a:rPr>
              <a:t>≠</a:t>
            </a:r>
            <a:br>
              <a:rPr lang="de-DE" sz="3300" dirty="0">
                <a:sym typeface="Wingdings" panose="05000000000000000000" pitchFamily="2" charset="2"/>
              </a:rPr>
            </a:br>
            <a:r>
              <a:rPr lang="de-DE" sz="3300" dirty="0">
                <a:sym typeface="Wingdings" panose="05000000000000000000" pitchFamily="2" charset="2"/>
              </a:rPr>
              <a:t>Adverbial, das</a:t>
            </a:r>
          </a:p>
          <a:p>
            <a:pPr marL="0" indent="0" algn="ctr">
              <a:buNone/>
            </a:pPr>
            <a:endParaRPr lang="de-DE" sz="3300" dirty="0">
              <a:sym typeface="Wingdings" panose="05000000000000000000" pitchFamily="2" charset="2"/>
            </a:endParaRPr>
          </a:p>
          <a:p>
            <a:pPr marL="0" indent="0" algn="ctr">
              <a:buNone/>
            </a:pPr>
            <a:r>
              <a:rPr lang="de-DE" sz="3300" dirty="0">
                <a:sym typeface="Wingdings" panose="05000000000000000000" pitchFamily="2" charset="2"/>
              </a:rPr>
              <a:t>Ein Adverb ist ein „Nebenwort“, und ein Adjektiv im adverbialen Gebrauch ist davon nicht verschieden.</a:t>
            </a:r>
          </a:p>
          <a:p>
            <a:pPr marL="0" indent="0" algn="ctr">
              <a:buNone/>
            </a:pPr>
            <a:endParaRPr lang="de-DE" sz="3300" dirty="0">
              <a:sym typeface="Wingdings" panose="05000000000000000000" pitchFamily="2" charset="2"/>
            </a:endParaRPr>
          </a:p>
          <a:p>
            <a:pPr marL="0" indent="0" algn="ctr">
              <a:buNone/>
            </a:pPr>
            <a:r>
              <a:rPr lang="de-DE" sz="3300" dirty="0">
                <a:sym typeface="Wingdings" panose="05000000000000000000" pitchFamily="2" charset="2"/>
              </a:rPr>
              <a:t>Ein Adverbial wie in „Ich ging </a:t>
            </a:r>
            <a:r>
              <a:rPr lang="de-DE" sz="3300" i="1" dirty="0">
                <a:sym typeface="Wingdings" panose="05000000000000000000" pitchFamily="2" charset="2"/>
              </a:rPr>
              <a:t>in die Stadt</a:t>
            </a:r>
            <a:r>
              <a:rPr lang="de-DE" sz="3300" dirty="0">
                <a:sym typeface="Wingdings" panose="05000000000000000000" pitchFamily="2" charset="2"/>
              </a:rPr>
              <a:t> – </a:t>
            </a:r>
            <a:r>
              <a:rPr lang="de-DE" sz="3300" i="1" dirty="0">
                <a:sym typeface="Wingdings" panose="05000000000000000000" pitchFamily="2" charset="2"/>
              </a:rPr>
              <a:t>dort</a:t>
            </a:r>
            <a:r>
              <a:rPr lang="de-DE" sz="3300" dirty="0">
                <a:sym typeface="Wingdings" panose="05000000000000000000" pitchFamily="2" charset="2"/>
              </a:rPr>
              <a:t> ging ich hin“ hat damit erst einmal nichts zu tun!</a:t>
            </a:r>
          </a:p>
        </p:txBody>
      </p:sp>
    </p:spTree>
    <p:extLst>
      <p:ext uri="{BB962C8B-B14F-4D97-AF65-F5344CB8AC3E}">
        <p14:creationId xmlns:p14="http://schemas.microsoft.com/office/powerpoint/2010/main" val="12973549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FD9230-F5FC-4E38-74BE-7A1D2B2FD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3446"/>
          </a:xfrm>
        </p:spPr>
        <p:txBody>
          <a:bodyPr/>
          <a:lstStyle/>
          <a:p>
            <a:r>
              <a:rPr lang="de-DE" b="1" dirty="0"/>
              <a:t>syntaktische </a:t>
            </a:r>
            <a:r>
              <a:rPr lang="de-DE" dirty="0"/>
              <a:t>Varianz</a:t>
            </a:r>
          </a:p>
        </p:txBody>
      </p:sp>
      <p:graphicFrame>
        <p:nvGraphicFramePr>
          <p:cNvPr id="5" name="Inhaltsplatzhalter 4">
            <a:extLst>
              <a:ext uri="{FF2B5EF4-FFF2-40B4-BE49-F238E27FC236}">
                <a16:creationId xmlns:a16="http://schemas.microsoft.com/office/drawing/2014/main" id="{7BD0B019-2F8A-5E14-3F25-025905A272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6221703"/>
              </p:ext>
            </p:extLst>
          </p:nvPr>
        </p:nvGraphicFramePr>
        <p:xfrm>
          <a:off x="838200" y="1088573"/>
          <a:ext cx="10515597" cy="487679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505199">
                  <a:extLst>
                    <a:ext uri="{9D8B030D-6E8A-4147-A177-3AD203B41FA5}">
                      <a16:colId xmlns:a16="http://schemas.microsoft.com/office/drawing/2014/main" val="2051318150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49634004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599162782"/>
                    </a:ext>
                  </a:extLst>
                </a:gridCol>
              </a:tblGrid>
              <a:tr h="1625599">
                <a:tc>
                  <a:txBody>
                    <a:bodyPr/>
                    <a:lstStyle/>
                    <a:p>
                      <a:pPr algn="ctr"/>
                      <a:r>
                        <a:rPr lang="de-DE" sz="2200" dirty="0"/>
                        <a:t>attributive Adjektive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200" dirty="0"/>
                        <a:t>prädikative Adjektive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200" dirty="0"/>
                        <a:t>adverbiale Adjektive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87481954"/>
                  </a:ext>
                </a:extLst>
              </a:tr>
              <a:tr h="1625599">
                <a:tc>
                  <a:txBody>
                    <a:bodyPr/>
                    <a:lstStyle/>
                    <a:p>
                      <a:pPr algn="ctr"/>
                      <a:r>
                        <a:rPr lang="de-DE" sz="2200" dirty="0"/>
                        <a:t>„Ich hörte den </a:t>
                      </a:r>
                      <a:r>
                        <a:rPr lang="de-DE" sz="2200" i="1" dirty="0"/>
                        <a:t>lauten</a:t>
                      </a:r>
                      <a:r>
                        <a:rPr lang="de-DE" sz="2200" dirty="0"/>
                        <a:t> Schrei Paulas.“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200" i="1" dirty="0"/>
                        <a:t>„Laut </a:t>
                      </a:r>
                      <a:r>
                        <a:rPr lang="de-DE" sz="2200" i="0" dirty="0"/>
                        <a:t>ist Paulas Schrei</a:t>
                      </a:r>
                      <a:r>
                        <a:rPr lang="de-DE" sz="2200" i="1" dirty="0"/>
                        <a:t>.“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200" dirty="0"/>
                        <a:t>„Paula schreit </a:t>
                      </a:r>
                      <a:r>
                        <a:rPr lang="de-DE" sz="2200" i="1" dirty="0"/>
                        <a:t>laut.</a:t>
                      </a:r>
                      <a:r>
                        <a:rPr lang="de-DE" sz="2200" dirty="0"/>
                        <a:t>“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58755206"/>
                  </a:ext>
                </a:extLst>
              </a:tr>
              <a:tr h="1625599">
                <a:tc>
                  <a:txBody>
                    <a:bodyPr/>
                    <a:lstStyle/>
                    <a:p>
                      <a:pPr algn="ctr"/>
                      <a:r>
                        <a:rPr lang="de-DE" sz="2200" dirty="0"/>
                        <a:t>Adjektiv beschreibt das Nomen, ist mit ihm kongruent – nur dieses Adjektiv wird flektiert.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200" dirty="0"/>
                        <a:t>Adjektiv bezieht sich auf eine handelnde oder eine betroffene Instanz – i. d. R. einfach auf das Subjekt.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200" dirty="0"/>
                        <a:t>Eingenommene Positionen auch durch Adverbien ausfüllbar:</a:t>
                      </a:r>
                      <a:br>
                        <a:rPr lang="de-DE" sz="2200" dirty="0"/>
                      </a:br>
                      <a:r>
                        <a:rPr lang="de-DE" sz="2200" dirty="0"/>
                        <a:t>„Paula schreit </a:t>
                      </a:r>
                      <a:r>
                        <a:rPr lang="de-DE" sz="2200" i="1" dirty="0"/>
                        <a:t>hier</a:t>
                      </a:r>
                      <a:r>
                        <a:rPr lang="de-DE" sz="2200" i="0" dirty="0"/>
                        <a:t>.</a:t>
                      </a:r>
                      <a:r>
                        <a:rPr lang="de-DE" sz="2200" dirty="0"/>
                        <a:t>“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249096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37893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FD9230-F5FC-4E38-74BE-7A1D2B2FD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3446"/>
          </a:xfrm>
        </p:spPr>
        <p:txBody>
          <a:bodyPr/>
          <a:lstStyle/>
          <a:p>
            <a:r>
              <a:rPr lang="de-DE" b="1" dirty="0"/>
              <a:t>selbstständiges </a:t>
            </a:r>
            <a:r>
              <a:rPr lang="de-DE" dirty="0"/>
              <a:t>Denken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70B48B1-7DD5-5733-F0AF-F27E6A8B61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5157" y="1371600"/>
            <a:ext cx="10515600" cy="5018314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de-DE" sz="4400" dirty="0">
                <a:sym typeface="Wingdings" panose="05000000000000000000" pitchFamily="2" charset="2"/>
              </a:rPr>
              <a:t>Aber wo steht jetzt was?</a:t>
            </a:r>
          </a:p>
        </p:txBody>
      </p:sp>
    </p:spTree>
    <p:extLst>
      <p:ext uri="{BB962C8B-B14F-4D97-AF65-F5344CB8AC3E}">
        <p14:creationId xmlns:p14="http://schemas.microsoft.com/office/powerpoint/2010/main" val="390386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FD9230-F5FC-4E38-74BE-7A1D2B2FD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943" y="4528912"/>
            <a:ext cx="11930742" cy="723446"/>
          </a:xfrm>
        </p:spPr>
        <p:txBody>
          <a:bodyPr>
            <a:noAutofit/>
          </a:bodyPr>
          <a:lstStyle/>
          <a:p>
            <a:pPr algn="ctr"/>
            <a:r>
              <a:rPr lang="de-DE" dirty="0"/>
              <a:t>Der</a:t>
            </a:r>
            <a:r>
              <a:rPr lang="de-DE" b="1" dirty="0"/>
              <a:t> jüngste </a:t>
            </a:r>
            <a:r>
              <a:rPr lang="de-DE" dirty="0"/>
              <a:t>Läufer</a:t>
            </a:r>
            <a:r>
              <a:rPr lang="de-DE" b="1" dirty="0"/>
              <a:t> </a:t>
            </a:r>
            <a:r>
              <a:rPr lang="de-DE" dirty="0"/>
              <a:t>ist</a:t>
            </a:r>
            <a:r>
              <a:rPr lang="de-DE" b="1" dirty="0"/>
              <a:t> schneller</a:t>
            </a:r>
            <a:r>
              <a:rPr lang="de-DE" dirty="0"/>
              <a:t>, er läuft </a:t>
            </a:r>
            <a:r>
              <a:rPr lang="de-DE" b="1" dirty="0"/>
              <a:t>mühelos</a:t>
            </a:r>
            <a:r>
              <a:rPr lang="de-DE" dirty="0"/>
              <a:t>.</a:t>
            </a:r>
          </a:p>
        </p:txBody>
      </p: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7B7FD472-F295-1F92-7461-09118A9F3444}"/>
              </a:ext>
            </a:extLst>
          </p:cNvPr>
          <p:cNvCxnSpPr>
            <a:cxnSpLocks/>
          </p:cNvCxnSpPr>
          <p:nvPr/>
        </p:nvCxnSpPr>
        <p:spPr>
          <a:xfrm flipH="1">
            <a:off x="10570028" y="3377092"/>
            <a:ext cx="347143" cy="1151820"/>
          </a:xfrm>
          <a:prstGeom prst="line">
            <a:avLst/>
          </a:prstGeom>
          <a:ln w="635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id="{A083B2CE-6C5A-3DFE-68FF-A2DED6F74F54}"/>
              </a:ext>
            </a:extLst>
          </p:cNvPr>
          <p:cNvCxnSpPr>
            <a:cxnSpLocks/>
            <a:endCxn id="6" idx="2"/>
          </p:cNvCxnSpPr>
          <p:nvPr/>
        </p:nvCxnSpPr>
        <p:spPr>
          <a:xfrm flipH="1" flipV="1">
            <a:off x="1437514" y="3455359"/>
            <a:ext cx="1028100" cy="1062239"/>
          </a:xfrm>
          <a:prstGeom prst="line">
            <a:avLst/>
          </a:prstGeom>
          <a:ln w="635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E7D218F5-7C1A-F2C1-908C-9B27FB145EBE}"/>
              </a:ext>
            </a:extLst>
          </p:cNvPr>
          <p:cNvSpPr txBox="1">
            <a:spLocks/>
          </p:cNvSpPr>
          <p:nvPr/>
        </p:nvSpPr>
        <p:spPr>
          <a:xfrm>
            <a:off x="8871256" y="2535947"/>
            <a:ext cx="3897086" cy="9307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DE" sz="3000" dirty="0">
                <a:sym typeface="Wingdings" panose="05000000000000000000" pitchFamily="2" charset="2"/>
              </a:rPr>
              <a:t>adverbial</a:t>
            </a:r>
            <a:br>
              <a:rPr lang="de-DE" sz="3000" dirty="0">
                <a:sym typeface="Wingdings" panose="05000000000000000000" pitchFamily="2" charset="2"/>
              </a:rPr>
            </a:br>
            <a:r>
              <a:rPr lang="de-DE" sz="3000" dirty="0">
                <a:sym typeface="Wingdings" panose="05000000000000000000" pitchFamily="2" charset="2"/>
              </a:rPr>
              <a:t>(Positiv)</a:t>
            </a: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45A254D9-7EDF-F9F8-D0D0-E045D4841773}"/>
              </a:ext>
            </a:extLst>
          </p:cNvPr>
          <p:cNvSpPr txBox="1">
            <a:spLocks/>
          </p:cNvSpPr>
          <p:nvPr/>
        </p:nvSpPr>
        <p:spPr>
          <a:xfrm>
            <a:off x="-511029" y="2498273"/>
            <a:ext cx="3897086" cy="9570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DE" sz="3000" dirty="0">
                <a:sym typeface="Wingdings" panose="05000000000000000000" pitchFamily="2" charset="2"/>
              </a:rPr>
              <a:t>attributiv</a:t>
            </a:r>
            <a:br>
              <a:rPr lang="de-DE" sz="3000" dirty="0">
                <a:sym typeface="Wingdings" panose="05000000000000000000" pitchFamily="2" charset="2"/>
              </a:rPr>
            </a:br>
            <a:r>
              <a:rPr lang="de-DE" sz="3000" dirty="0">
                <a:sym typeface="Wingdings" panose="05000000000000000000" pitchFamily="2" charset="2"/>
              </a:rPr>
              <a:t>(Superlativ)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C80E41EC-A500-AC0E-0EBC-B6C7C20CCE54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7234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b="1" dirty="0"/>
              <a:t>syntaktische </a:t>
            </a:r>
            <a:r>
              <a:rPr lang="de-DE" dirty="0"/>
              <a:t>Positionierung</a:t>
            </a:r>
          </a:p>
        </p:txBody>
      </p:sp>
      <p:sp>
        <p:nvSpPr>
          <p:cNvPr id="20" name="Inhaltsplatzhalter 2">
            <a:extLst>
              <a:ext uri="{FF2B5EF4-FFF2-40B4-BE49-F238E27FC236}">
                <a16:creationId xmlns:a16="http://schemas.microsoft.com/office/drawing/2014/main" id="{C3A7E668-1BD2-E7FA-5676-508C7EFBF7C8}"/>
              </a:ext>
            </a:extLst>
          </p:cNvPr>
          <p:cNvSpPr txBox="1">
            <a:spLocks/>
          </p:cNvSpPr>
          <p:nvPr/>
        </p:nvSpPr>
        <p:spPr>
          <a:xfrm>
            <a:off x="4147457" y="2498273"/>
            <a:ext cx="3897086" cy="9307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DE" sz="3000" dirty="0">
                <a:sym typeface="Wingdings" panose="05000000000000000000" pitchFamily="2" charset="2"/>
              </a:rPr>
              <a:t>prädikativ</a:t>
            </a:r>
            <a:br>
              <a:rPr lang="de-DE" sz="3000" dirty="0">
                <a:sym typeface="Wingdings" panose="05000000000000000000" pitchFamily="2" charset="2"/>
              </a:rPr>
            </a:br>
            <a:r>
              <a:rPr lang="de-DE" sz="3000" dirty="0">
                <a:sym typeface="Wingdings" panose="05000000000000000000" pitchFamily="2" charset="2"/>
              </a:rPr>
              <a:t>(Komparativ)</a:t>
            </a:r>
          </a:p>
        </p:txBody>
      </p:sp>
      <p:cxnSp>
        <p:nvCxnSpPr>
          <p:cNvPr id="25" name="Gerader Verbinder 24">
            <a:extLst>
              <a:ext uri="{FF2B5EF4-FFF2-40B4-BE49-F238E27FC236}">
                <a16:creationId xmlns:a16="http://schemas.microsoft.com/office/drawing/2014/main" id="{074DC39A-B95A-90A7-EE6F-BB3DE27AB2B7}"/>
              </a:ext>
            </a:extLst>
          </p:cNvPr>
          <p:cNvCxnSpPr>
            <a:cxnSpLocks/>
          </p:cNvCxnSpPr>
          <p:nvPr/>
        </p:nvCxnSpPr>
        <p:spPr>
          <a:xfrm>
            <a:off x="6106885" y="3434544"/>
            <a:ext cx="238886" cy="1115636"/>
          </a:xfrm>
          <a:prstGeom prst="line">
            <a:avLst/>
          </a:prstGeom>
          <a:ln w="635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Titel 1">
            <a:extLst>
              <a:ext uri="{FF2B5EF4-FFF2-40B4-BE49-F238E27FC236}">
                <a16:creationId xmlns:a16="http://schemas.microsoft.com/office/drawing/2014/main" id="{AB6FBEAF-FED7-1F81-9842-C6D0EF47AB50}"/>
              </a:ext>
            </a:extLst>
          </p:cNvPr>
          <p:cNvSpPr txBox="1">
            <a:spLocks/>
          </p:cNvSpPr>
          <p:nvPr/>
        </p:nvSpPr>
        <p:spPr>
          <a:xfrm>
            <a:off x="195943" y="5623280"/>
            <a:ext cx="11930742" cy="7234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200" dirty="0"/>
              <a:t>Aber: Bei </a:t>
            </a:r>
            <a:r>
              <a:rPr lang="de-DE" sz="2200" dirty="0" err="1"/>
              <a:t>Kopulaverben</a:t>
            </a:r>
            <a:r>
              <a:rPr lang="de-DE" sz="2200" dirty="0"/>
              <a:t> handelt es sich nicht um adverbiale Adjektive, sondern um Prädikativa:</a:t>
            </a:r>
            <a:br>
              <a:rPr lang="de-DE" sz="2200" dirty="0"/>
            </a:br>
            <a:r>
              <a:rPr lang="de-DE" sz="2200" dirty="0"/>
              <a:t>„Er ist schnell.“ ≈</a:t>
            </a:r>
            <a:r>
              <a:rPr lang="de-DE" sz="2200" dirty="0">
                <a:sym typeface="Wingdings" panose="05000000000000000000" pitchFamily="2" charset="2"/>
              </a:rPr>
              <a:t> „Er ist ein Läufer.“</a:t>
            </a:r>
            <a:endParaRPr lang="de-DE" sz="2200" dirty="0"/>
          </a:p>
        </p:txBody>
      </p:sp>
    </p:spTree>
    <p:extLst>
      <p:ext uri="{BB962C8B-B14F-4D97-AF65-F5344CB8AC3E}">
        <p14:creationId xmlns:p14="http://schemas.microsoft.com/office/powerpoint/2010/main" val="1552539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0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A2ABF7AA-FC5C-B0AF-127C-467FA75BD6B8}"/>
              </a:ext>
            </a:extLst>
          </p:cNvPr>
          <p:cNvSpPr txBox="1">
            <a:spLocks/>
          </p:cNvSpPr>
          <p:nvPr/>
        </p:nvSpPr>
        <p:spPr>
          <a:xfrm>
            <a:off x="0" y="2380568"/>
            <a:ext cx="6096000" cy="394403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DE" sz="3300" i="1" dirty="0">
                <a:sym typeface="Wingdings" panose="05000000000000000000" pitchFamily="2" charset="2"/>
              </a:rPr>
              <a:t>neue didaktische Ansätze.</a:t>
            </a:r>
          </a:p>
          <a:p>
            <a:pPr marL="0" indent="0" algn="ctr">
              <a:buNone/>
            </a:pPr>
            <a:endParaRPr lang="de-DE" sz="3300" i="1" dirty="0">
              <a:sym typeface="Wingdings" panose="05000000000000000000" pitchFamily="2" charset="2"/>
            </a:endParaRPr>
          </a:p>
          <a:p>
            <a:pPr marL="0" indent="0" algn="ctr">
              <a:buNone/>
            </a:pPr>
            <a:endParaRPr lang="de-DE" sz="3300" dirty="0">
              <a:sym typeface="Wingdings" panose="05000000000000000000" pitchFamily="2" charset="2"/>
            </a:endParaRPr>
          </a:p>
          <a:p>
            <a:pPr marL="0" indent="0" algn="ctr">
              <a:buNone/>
            </a:pPr>
            <a:endParaRPr lang="de-DE" sz="3300" dirty="0">
              <a:sym typeface="Wingdings" panose="05000000000000000000" pitchFamily="2" charset="2"/>
            </a:endParaRPr>
          </a:p>
          <a:p>
            <a:pPr marL="0" indent="0" algn="ctr">
              <a:buNone/>
            </a:pPr>
            <a:endParaRPr lang="de-DE" sz="4400" dirty="0">
              <a:sym typeface="Wingdings" panose="05000000000000000000" pitchFamily="2" charset="2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8FD9230-F5FC-4E38-74BE-7A1D2B2FD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3446"/>
          </a:xfrm>
        </p:spPr>
        <p:txBody>
          <a:bodyPr/>
          <a:lstStyle/>
          <a:p>
            <a:r>
              <a:rPr lang="de-DE" b="1" dirty="0"/>
              <a:t>zweifelhafte </a:t>
            </a:r>
            <a:r>
              <a:rPr lang="de-DE" dirty="0"/>
              <a:t>Bestimmung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70B48B1-7DD5-5733-F0AF-F27E6A8B61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88572"/>
            <a:ext cx="10515600" cy="1291997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de-DE" sz="3300" i="1" dirty="0">
                <a:sym typeface="Wingdings" panose="05000000000000000000" pitchFamily="2" charset="2"/>
              </a:rPr>
              <a:t>Dieses Seminar bietet …</a:t>
            </a: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B342DCC2-EF27-B9D8-23C5-8E4C89B4DCEE}"/>
              </a:ext>
            </a:extLst>
          </p:cNvPr>
          <p:cNvSpPr txBox="1">
            <a:spLocks/>
          </p:cNvSpPr>
          <p:nvPr/>
        </p:nvSpPr>
        <p:spPr>
          <a:xfrm>
            <a:off x="6096000" y="2380569"/>
            <a:ext cx="6096000" cy="39440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DE" sz="3300" i="1" dirty="0">
                <a:sym typeface="Wingdings" panose="05000000000000000000" pitchFamily="2" charset="2"/>
              </a:rPr>
              <a:t>neue, didaktische Ansätze.</a:t>
            </a:r>
          </a:p>
          <a:p>
            <a:pPr marL="0" indent="0" algn="ctr">
              <a:buNone/>
            </a:pPr>
            <a:endParaRPr lang="de-DE" sz="3300" i="1" dirty="0">
              <a:sym typeface="Wingdings" panose="05000000000000000000" pitchFamily="2" charset="2"/>
            </a:endParaRPr>
          </a:p>
          <a:p>
            <a:pPr marL="0" indent="0" algn="ctr">
              <a:buNone/>
            </a:pPr>
            <a:endParaRPr lang="de-DE" sz="3300" i="1" dirty="0">
              <a:sym typeface="Wingdings" panose="05000000000000000000" pitchFamily="2" charset="2"/>
            </a:endParaRPr>
          </a:p>
          <a:p>
            <a:pPr marL="0" indent="0" algn="ctr">
              <a:buNone/>
            </a:pPr>
            <a:endParaRPr lang="de-DE" sz="3300" i="1" dirty="0">
              <a:sym typeface="Wingdings" panose="05000000000000000000" pitchFamily="2" charset="2"/>
            </a:endParaRPr>
          </a:p>
          <a:p>
            <a:pPr marL="0" indent="0" algn="ctr">
              <a:buNone/>
            </a:pPr>
            <a:r>
              <a:rPr lang="de-DE" sz="6600" b="1" dirty="0">
                <a:sym typeface="Wingdings" panose="05000000000000000000" pitchFamily="2" charset="2"/>
              </a:rPr>
              <a:t>+</a:t>
            </a:r>
          </a:p>
        </p:txBody>
      </p:sp>
      <p:pic>
        <p:nvPicPr>
          <p:cNvPr id="7" name="Grafik 6" descr="Ein Bild, das Zeichnung, Schwarz, Kunst, Schwarzweiß enthält.&#10;&#10;Automatisch generierte Beschreibung">
            <a:extLst>
              <a:ext uri="{FF2B5EF4-FFF2-40B4-BE49-F238E27FC236}">
                <a16:creationId xmlns:a16="http://schemas.microsoft.com/office/drawing/2014/main" id="{518E9D3A-0E16-CD6E-1A01-9735A98D629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01792">
            <a:off x="8068977" y="500014"/>
            <a:ext cx="2251611" cy="1688708"/>
          </a:xfrm>
          <a:prstGeom prst="rect">
            <a:avLst/>
          </a:prstGeom>
        </p:spPr>
      </p:pic>
      <p:pic>
        <p:nvPicPr>
          <p:cNvPr id="12" name="Grafik 11" descr="Ein Bild, das Zeichnung, Schwarz, Kunst, Schwarzweiß enthält.&#10;&#10;Automatisch generierte Beschreibung">
            <a:extLst>
              <a:ext uri="{FF2B5EF4-FFF2-40B4-BE49-F238E27FC236}">
                <a16:creationId xmlns:a16="http://schemas.microsoft.com/office/drawing/2014/main" id="{1475E36F-CDBE-7938-B04F-5840BF918D8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09105" flipH="1">
            <a:off x="9847693" y="176410"/>
            <a:ext cx="2249680" cy="1688708"/>
          </a:xfrm>
          <a:prstGeom prst="rect">
            <a:avLst/>
          </a:prstGeom>
        </p:spPr>
      </p:pic>
      <p:pic>
        <p:nvPicPr>
          <p:cNvPr id="13" name="Grafik 12" descr="Ein Bild, das Entwurf, Zeichnung, Text, Grafiken enthält.&#10;&#10;Automatisch generierte Beschreibung">
            <a:extLst>
              <a:ext uri="{FF2B5EF4-FFF2-40B4-BE49-F238E27FC236}">
                <a16:creationId xmlns:a16="http://schemas.microsoft.com/office/drawing/2014/main" id="{31DF70A5-1ECD-3A33-4C43-B9C3C0FA70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426" y="4312897"/>
            <a:ext cx="1598112" cy="1454608"/>
          </a:xfrm>
          <a:prstGeom prst="rect">
            <a:avLst/>
          </a:prstGeom>
        </p:spPr>
      </p:pic>
      <p:pic>
        <p:nvPicPr>
          <p:cNvPr id="14" name="Grafik 13" descr="Ein Bild, das Entwurf, Zeichnung, Text, Grafiken enthält.&#10;&#10;Automatisch generierte Beschreibung">
            <a:extLst>
              <a:ext uri="{FF2B5EF4-FFF2-40B4-BE49-F238E27FC236}">
                <a16:creationId xmlns:a16="http://schemas.microsoft.com/office/drawing/2014/main" id="{B5A20E37-C1AF-C0AD-B25A-2BB676D80F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4025" y="4312897"/>
            <a:ext cx="1598112" cy="1454608"/>
          </a:xfrm>
          <a:prstGeom prst="rect">
            <a:avLst/>
          </a:prstGeom>
        </p:spPr>
      </p:pic>
      <p:pic>
        <p:nvPicPr>
          <p:cNvPr id="16" name="Grafik 15" descr="Ein Bild, das Kreis, Screenshot, Text, Grafiken enthält.&#10;&#10;Automatisch generierte Beschreibung">
            <a:extLst>
              <a:ext uri="{FF2B5EF4-FFF2-40B4-BE49-F238E27FC236}">
                <a16:creationId xmlns:a16="http://schemas.microsoft.com/office/drawing/2014/main" id="{DFB3F874-339E-96D4-1C05-6264B027AC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917" y="2986542"/>
            <a:ext cx="1360714" cy="1360714"/>
          </a:xfrm>
          <a:prstGeom prst="rect">
            <a:avLst/>
          </a:prstGeom>
        </p:spPr>
      </p:pic>
      <p:pic>
        <p:nvPicPr>
          <p:cNvPr id="18" name="Grafik 17" descr="Ein Bild, das Kreis, Screenshot, Text, Grafiken enthält.&#10;&#10;Automatisch generierte Beschreibung">
            <a:extLst>
              <a:ext uri="{FF2B5EF4-FFF2-40B4-BE49-F238E27FC236}">
                <a16:creationId xmlns:a16="http://schemas.microsoft.com/office/drawing/2014/main" id="{D3ED8A6C-5F1A-0E84-F4BD-E1169B942B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225" y="4312897"/>
            <a:ext cx="1542582" cy="1542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493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A2ABF7AA-FC5C-B0AF-127C-467FA75BD6B8}"/>
              </a:ext>
            </a:extLst>
          </p:cNvPr>
          <p:cNvSpPr txBox="1">
            <a:spLocks/>
          </p:cNvSpPr>
          <p:nvPr/>
        </p:nvSpPr>
        <p:spPr>
          <a:xfrm>
            <a:off x="0" y="2380568"/>
            <a:ext cx="6096000" cy="394403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DE" sz="3300" dirty="0">
                <a:sym typeface="Wingdings" panose="05000000000000000000" pitchFamily="2" charset="2"/>
              </a:rPr>
              <a:t>Adverbiales Adj.?</a:t>
            </a:r>
            <a:br>
              <a:rPr lang="de-DE" sz="3300" dirty="0">
                <a:sym typeface="Wingdings" panose="05000000000000000000" pitchFamily="2" charset="2"/>
              </a:rPr>
            </a:br>
            <a:endParaRPr lang="de-DE" sz="3300" dirty="0">
              <a:sym typeface="Wingdings" panose="05000000000000000000" pitchFamily="2" charset="2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de-DE" sz="3300" dirty="0">
                <a:sym typeface="Wingdings" panose="05000000000000000000" pitchFamily="2" charset="2"/>
              </a:rPr>
              <a:t>Sie malt</a:t>
            </a:r>
            <a:br>
              <a:rPr lang="de-DE" sz="3300" dirty="0">
                <a:sym typeface="Wingdings" panose="05000000000000000000" pitchFamily="2" charset="2"/>
              </a:rPr>
            </a:br>
            <a:r>
              <a:rPr lang="de-DE" sz="3300" dirty="0">
                <a:sym typeface="Wingdings" panose="05000000000000000000" pitchFamily="2" charset="2"/>
              </a:rPr>
              <a:t>*auf blaue Weise.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8FD9230-F5FC-4E38-74BE-7A1D2B2FD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3446"/>
          </a:xfrm>
        </p:spPr>
        <p:txBody>
          <a:bodyPr/>
          <a:lstStyle/>
          <a:p>
            <a:r>
              <a:rPr lang="de-DE" b="1" dirty="0"/>
              <a:t>zweifelhafte </a:t>
            </a:r>
            <a:r>
              <a:rPr lang="de-DE" dirty="0"/>
              <a:t>Bestimmung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70B48B1-7DD5-5733-F0AF-F27E6A8B61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88572"/>
            <a:ext cx="10515600" cy="1291997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de-DE" sz="3300" i="1" dirty="0">
                <a:sym typeface="Wingdings" panose="05000000000000000000" pitchFamily="2" charset="2"/>
              </a:rPr>
              <a:t>Die Künstlerin malt blau.</a:t>
            </a: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B342DCC2-EF27-B9D8-23C5-8E4C89B4DCEE}"/>
              </a:ext>
            </a:extLst>
          </p:cNvPr>
          <p:cNvSpPr txBox="1">
            <a:spLocks/>
          </p:cNvSpPr>
          <p:nvPr/>
        </p:nvSpPr>
        <p:spPr>
          <a:xfrm>
            <a:off x="6096000" y="2380569"/>
            <a:ext cx="6096000" cy="39440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DE" sz="3300" dirty="0">
                <a:sym typeface="Wingdings" panose="05000000000000000000" pitchFamily="2" charset="2"/>
              </a:rPr>
              <a:t>Prädikatives Adj.?</a:t>
            </a:r>
            <a:br>
              <a:rPr lang="de-DE" sz="3300" dirty="0">
                <a:sym typeface="Wingdings" panose="05000000000000000000" pitchFamily="2" charset="2"/>
              </a:rPr>
            </a:br>
            <a:endParaRPr lang="de-DE" sz="3300" dirty="0">
              <a:sym typeface="Wingdings" panose="05000000000000000000" pitchFamily="2" charset="2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de-DE" sz="3300" dirty="0">
                <a:sym typeface="Wingdings" panose="05000000000000000000" pitchFamily="2" charset="2"/>
              </a:rPr>
              <a:t>Sie malt</a:t>
            </a:r>
            <a:br>
              <a:rPr lang="de-DE" sz="3300" dirty="0">
                <a:sym typeface="Wingdings" panose="05000000000000000000" pitchFamily="2" charset="2"/>
              </a:rPr>
            </a:br>
            <a:r>
              <a:rPr lang="de-DE" sz="3300" i="1" dirty="0">
                <a:sym typeface="Wingdings" panose="05000000000000000000" pitchFamily="2" charset="2"/>
              </a:rPr>
              <a:t>(ugs.) </a:t>
            </a:r>
            <a:r>
              <a:rPr lang="de-DE" sz="3300" dirty="0">
                <a:sym typeface="Wingdings" panose="05000000000000000000" pitchFamily="2" charset="2"/>
              </a:rPr>
              <a:t>betrunken!</a:t>
            </a:r>
          </a:p>
        </p:txBody>
      </p:sp>
      <p:pic>
        <p:nvPicPr>
          <p:cNvPr id="8" name="Grafik 7" descr="Ein Bild, das Zeichnung, Entwurf, Clipart, Lineart enthält.&#10;&#10;Automatisch generierte Beschreibung">
            <a:extLst>
              <a:ext uri="{FF2B5EF4-FFF2-40B4-BE49-F238E27FC236}">
                <a16:creationId xmlns:a16="http://schemas.microsoft.com/office/drawing/2014/main" id="{FF5D76C7-31AF-7A62-317D-6B8039E23F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509" y="4680856"/>
            <a:ext cx="1364981" cy="1088572"/>
          </a:xfrm>
          <a:prstGeom prst="rect">
            <a:avLst/>
          </a:prstGeom>
        </p:spPr>
      </p:pic>
      <p:pic>
        <p:nvPicPr>
          <p:cNvPr id="7" name="Grafik 6" descr="Ein Bild, das Zeichnung, Schwarz, Kunst, Schwarzweiß enthält.&#10;&#10;Automatisch generierte Beschreibung">
            <a:extLst>
              <a:ext uri="{FF2B5EF4-FFF2-40B4-BE49-F238E27FC236}">
                <a16:creationId xmlns:a16="http://schemas.microsoft.com/office/drawing/2014/main" id="{518E9D3A-0E16-CD6E-1A01-9735A98D629F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01792">
            <a:off x="8068977" y="500014"/>
            <a:ext cx="2251611" cy="1688708"/>
          </a:xfrm>
          <a:prstGeom prst="rect">
            <a:avLst/>
          </a:prstGeom>
        </p:spPr>
      </p:pic>
      <p:pic>
        <p:nvPicPr>
          <p:cNvPr id="11" name="Grafik 10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D0B0AA67-C965-8B70-5B23-7180FCC106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318" y="4483082"/>
            <a:ext cx="1317172" cy="1333170"/>
          </a:xfrm>
          <a:prstGeom prst="rect">
            <a:avLst/>
          </a:prstGeom>
        </p:spPr>
      </p:pic>
      <p:pic>
        <p:nvPicPr>
          <p:cNvPr id="12" name="Grafik 11" descr="Ein Bild, das Zeichnung, Schwarz, Kunst, Schwarzweiß enthält.&#10;&#10;Automatisch generierte Beschreibung">
            <a:extLst>
              <a:ext uri="{FF2B5EF4-FFF2-40B4-BE49-F238E27FC236}">
                <a16:creationId xmlns:a16="http://schemas.microsoft.com/office/drawing/2014/main" id="{1475E36F-CDBE-7938-B04F-5840BF918D82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09105" flipH="1">
            <a:off x="9847693" y="176410"/>
            <a:ext cx="2249680" cy="1688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461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FD9230-F5FC-4E38-74BE-7A1D2B2FD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3446"/>
          </a:xfrm>
        </p:spPr>
        <p:txBody>
          <a:bodyPr/>
          <a:lstStyle/>
          <a:p>
            <a:r>
              <a:rPr lang="de-DE" b="1" dirty="0"/>
              <a:t>programmatischer</a:t>
            </a:r>
            <a:r>
              <a:rPr lang="de-DE" dirty="0"/>
              <a:t> Überblick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70B48B1-7DD5-5733-F0AF-F27E6A8B61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6656"/>
            <a:ext cx="10515600" cy="51816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3000" strike="sngStrike" dirty="0"/>
              <a:t>1. Erste Idee</a:t>
            </a:r>
          </a:p>
          <a:p>
            <a:pPr marL="0" indent="0">
              <a:buNone/>
            </a:pPr>
            <a:r>
              <a:rPr lang="de-DE" sz="3000" strike="sngStrike" dirty="0"/>
              <a:t>2. Definitorische Grundlagen</a:t>
            </a:r>
          </a:p>
          <a:p>
            <a:pPr marL="0" indent="0">
              <a:buNone/>
            </a:pPr>
            <a:r>
              <a:rPr lang="de-DE" sz="3000" strike="sngStrike" dirty="0"/>
              <a:t>3. „Blau malen“ – Erscheinungsformen</a:t>
            </a:r>
            <a:br>
              <a:rPr lang="de-DE" sz="3000" strike="sngStrike" dirty="0"/>
            </a:br>
            <a:r>
              <a:rPr lang="de-DE" sz="3000" dirty="0"/>
              <a:t>	</a:t>
            </a:r>
            <a:r>
              <a:rPr lang="de-DE" sz="2500" strike="sngStrike" dirty="0"/>
              <a:t>prädikative Adjektive</a:t>
            </a:r>
            <a:br>
              <a:rPr lang="de-DE" sz="2500" strike="sngStrike" dirty="0"/>
            </a:br>
            <a:r>
              <a:rPr lang="de-DE" sz="2500" dirty="0"/>
              <a:t>	</a:t>
            </a:r>
            <a:r>
              <a:rPr lang="de-DE" sz="2500" strike="sngStrike" dirty="0"/>
              <a:t>adverbiale Adjektive</a:t>
            </a:r>
            <a:br>
              <a:rPr lang="de-DE" sz="2500" strike="sngStrike" dirty="0"/>
            </a:br>
            <a:r>
              <a:rPr lang="de-DE" sz="2500" dirty="0"/>
              <a:t>	</a:t>
            </a:r>
            <a:r>
              <a:rPr lang="de-DE" sz="2500" strike="sngStrike" dirty="0"/>
              <a:t>attributive Adjektive</a:t>
            </a:r>
            <a:endParaRPr lang="de-DE" sz="3000" strike="sngStrike" dirty="0"/>
          </a:p>
          <a:p>
            <a:pPr marL="0" indent="0">
              <a:buNone/>
            </a:pPr>
            <a:r>
              <a:rPr lang="de-DE" sz="3200" b="1" dirty="0"/>
              <a:t>4. „Frisches Brot“ – Deklination</a:t>
            </a:r>
          </a:p>
          <a:p>
            <a:pPr marL="0" indent="0">
              <a:buNone/>
            </a:pPr>
            <a:r>
              <a:rPr lang="de-DE" sz="3000" dirty="0"/>
              <a:t>5. „Einzigste Adjektivform“ – Komparation</a:t>
            </a:r>
            <a:br>
              <a:rPr lang="de-DE" sz="3000" dirty="0"/>
            </a:br>
            <a:r>
              <a:rPr lang="de-DE" sz="2500" dirty="0"/>
              <a:t>	‚klassische‘ Komparation</a:t>
            </a:r>
            <a:br>
              <a:rPr lang="de-DE" sz="2500" dirty="0"/>
            </a:br>
            <a:r>
              <a:rPr lang="de-DE" sz="2500" dirty="0"/>
              <a:t>	Sonderfälle</a:t>
            </a:r>
          </a:p>
          <a:p>
            <a:pPr marL="0" indent="0">
              <a:buNone/>
            </a:pPr>
            <a:r>
              <a:rPr lang="de-DE" sz="3000" dirty="0"/>
              <a:t>6. Fazit</a:t>
            </a:r>
          </a:p>
        </p:txBody>
      </p:sp>
      <p:pic>
        <p:nvPicPr>
          <p:cNvPr id="5" name="Grafik 4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5ADABFFF-D19B-F479-6126-C02EEF69D34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8240">
            <a:off x="6813666" y="3929743"/>
            <a:ext cx="981298" cy="981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4540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FD9230-F5FC-4E38-74BE-7A1D2B2FD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3446"/>
          </a:xfrm>
        </p:spPr>
        <p:txBody>
          <a:bodyPr/>
          <a:lstStyle/>
          <a:p>
            <a:r>
              <a:rPr lang="de-DE" b="1" dirty="0"/>
              <a:t>selbstständiges </a:t>
            </a:r>
            <a:r>
              <a:rPr lang="de-DE" dirty="0"/>
              <a:t>Denken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70B48B1-7DD5-5733-F0AF-F27E6A8B61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571" y="1317171"/>
            <a:ext cx="11538858" cy="5018314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de-DE" sz="4400" dirty="0">
                <a:sym typeface="Wingdings" panose="05000000000000000000" pitchFamily="2" charset="2"/>
              </a:rPr>
              <a:t>„Die Richterin verurteilte das sanfte Mädchen,</a:t>
            </a:r>
            <a:br>
              <a:rPr lang="de-DE" sz="4400" dirty="0">
                <a:sym typeface="Wingdings" panose="05000000000000000000" pitchFamily="2" charset="2"/>
              </a:rPr>
            </a:br>
            <a:br>
              <a:rPr lang="de-DE" sz="4400" dirty="0">
                <a:sym typeface="Wingdings" panose="05000000000000000000" pitchFamily="2" charset="2"/>
              </a:rPr>
            </a:br>
            <a:r>
              <a:rPr lang="de-DE" sz="4400" dirty="0">
                <a:sym typeface="Wingdings" panose="05000000000000000000" pitchFamily="2" charset="2"/>
              </a:rPr>
              <a:t>aber sie fällt ein sanftes Urteil.“</a:t>
            </a:r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C924E36E-5D74-D513-2DC1-D262AD184459}"/>
              </a:ext>
            </a:extLst>
          </p:cNvPr>
          <p:cNvSpPr txBox="1">
            <a:spLocks/>
          </p:cNvSpPr>
          <p:nvPr/>
        </p:nvSpPr>
        <p:spPr>
          <a:xfrm rot="21321146">
            <a:off x="8610600" y="2231569"/>
            <a:ext cx="914399" cy="10534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DE" sz="6600" b="1" dirty="0">
                <a:latin typeface="Edwardian Script ITC" panose="030303020407070D0804" pitchFamily="66" charset="0"/>
                <a:sym typeface="Wingdings" panose="05000000000000000000" pitchFamily="2" charset="2"/>
              </a:rPr>
              <a:t>!</a:t>
            </a: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94FF3C93-3CFE-0118-048E-4BEB2EAB9779}"/>
              </a:ext>
            </a:extLst>
          </p:cNvPr>
          <p:cNvSpPr txBox="1">
            <a:spLocks/>
          </p:cNvSpPr>
          <p:nvPr/>
        </p:nvSpPr>
        <p:spPr>
          <a:xfrm rot="21321146">
            <a:off x="7532915" y="3464314"/>
            <a:ext cx="914399" cy="10534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DE" sz="6600" b="1" dirty="0">
                <a:latin typeface="Edwardian Script ITC" panose="030303020407070D0804" pitchFamily="66" charset="0"/>
                <a:sym typeface="Wingdings" panose="05000000000000000000" pitchFamily="2" charset="2"/>
              </a:rPr>
              <a:t>!</a:t>
            </a:r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4AA9FDBE-2871-54CB-B3EC-57D46E3D5487}"/>
              </a:ext>
            </a:extLst>
          </p:cNvPr>
          <p:cNvSpPr txBox="1">
            <a:spLocks/>
          </p:cNvSpPr>
          <p:nvPr/>
        </p:nvSpPr>
        <p:spPr>
          <a:xfrm>
            <a:off x="326571" y="1474560"/>
            <a:ext cx="11386458" cy="50183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de-DE" sz="4400" dirty="0">
              <a:sym typeface="Wingdings" panose="05000000000000000000" pitchFamily="2" charset="2"/>
            </a:endParaRP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7B1002A9-81C9-6F20-91C5-1B6DE75DD3EC}"/>
              </a:ext>
            </a:extLst>
          </p:cNvPr>
          <p:cNvSpPr txBox="1">
            <a:spLocks/>
          </p:cNvSpPr>
          <p:nvPr/>
        </p:nvSpPr>
        <p:spPr>
          <a:xfrm>
            <a:off x="2585356" y="5322175"/>
            <a:ext cx="6868887" cy="1213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DE" sz="4400" dirty="0">
                <a:latin typeface="Edwardian Script ITC" panose="030303020407070D0804" pitchFamily="66" charset="0"/>
                <a:sym typeface="Wingdings" panose="05000000000000000000" pitchFamily="2" charset="2"/>
              </a:rPr>
              <a:t>Mädchen, das </a:t>
            </a:r>
            <a:br>
              <a:rPr lang="de-DE" sz="4400" dirty="0">
                <a:latin typeface="Edwardian Script ITC" panose="030303020407070D0804" pitchFamily="66" charset="0"/>
                <a:sym typeface="Wingdings" panose="05000000000000000000" pitchFamily="2" charset="2"/>
              </a:rPr>
            </a:br>
            <a:r>
              <a:rPr lang="de-DE" sz="4400" dirty="0">
                <a:latin typeface="Edwardian Script ITC" panose="030303020407070D0804" pitchFamily="66" charset="0"/>
                <a:sym typeface="Wingdings" panose="05000000000000000000" pitchFamily="2" charset="2"/>
              </a:rPr>
              <a:t>Urteil, das</a:t>
            </a:r>
          </a:p>
        </p:txBody>
      </p:sp>
    </p:spTree>
    <p:extLst>
      <p:ext uri="{BB962C8B-B14F-4D97-AF65-F5344CB8AC3E}">
        <p14:creationId xmlns:p14="http://schemas.microsoft.com/office/powerpoint/2010/main" val="2334810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FD9230-F5FC-4E38-74BE-7A1D2B2FD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3446"/>
          </a:xfrm>
        </p:spPr>
        <p:txBody>
          <a:bodyPr/>
          <a:lstStyle/>
          <a:p>
            <a:r>
              <a:rPr lang="de-DE" b="1" dirty="0"/>
              <a:t>programmatischer</a:t>
            </a:r>
            <a:r>
              <a:rPr lang="de-DE" dirty="0"/>
              <a:t> Überblick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70B48B1-7DD5-5733-F0AF-F27E6A8B61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6656"/>
            <a:ext cx="10515600" cy="53013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3200" b="1" dirty="0"/>
              <a:t>1. Erste Idee</a:t>
            </a:r>
          </a:p>
          <a:p>
            <a:pPr marL="0" indent="0">
              <a:buNone/>
            </a:pPr>
            <a:r>
              <a:rPr lang="de-DE" sz="3000" dirty="0"/>
              <a:t>2. Definitorische Grundlagen</a:t>
            </a:r>
          </a:p>
          <a:p>
            <a:pPr marL="0" indent="0">
              <a:buNone/>
            </a:pPr>
            <a:r>
              <a:rPr lang="de-DE" sz="3000" dirty="0"/>
              <a:t>3. „Blau malen“ – Erscheinungsformen</a:t>
            </a:r>
            <a:br>
              <a:rPr lang="de-DE" sz="3000" dirty="0"/>
            </a:br>
            <a:r>
              <a:rPr lang="de-DE" sz="3000" dirty="0"/>
              <a:t>	</a:t>
            </a:r>
            <a:r>
              <a:rPr lang="de-DE" sz="2500" dirty="0"/>
              <a:t>prädikative Adjektive</a:t>
            </a:r>
            <a:br>
              <a:rPr lang="de-DE" sz="2500" dirty="0"/>
            </a:br>
            <a:r>
              <a:rPr lang="de-DE" sz="2500" dirty="0"/>
              <a:t>	adverbiale Adjektive</a:t>
            </a:r>
            <a:br>
              <a:rPr lang="de-DE" sz="2500" dirty="0"/>
            </a:br>
            <a:r>
              <a:rPr lang="de-DE" sz="2500" dirty="0"/>
              <a:t>	attributive Adjektive</a:t>
            </a:r>
            <a:endParaRPr lang="de-DE" sz="3000" dirty="0"/>
          </a:p>
          <a:p>
            <a:pPr marL="0" indent="0">
              <a:buNone/>
            </a:pPr>
            <a:r>
              <a:rPr lang="de-DE" sz="3000" dirty="0"/>
              <a:t>4. „Frisches Brot“ – Deklination</a:t>
            </a:r>
          </a:p>
          <a:p>
            <a:pPr marL="0" indent="0">
              <a:buNone/>
            </a:pPr>
            <a:r>
              <a:rPr lang="de-DE" sz="3000" dirty="0"/>
              <a:t>5. „Einzigste Adjektivform“ – Komparation</a:t>
            </a:r>
            <a:br>
              <a:rPr lang="de-DE" sz="3000" dirty="0"/>
            </a:br>
            <a:r>
              <a:rPr lang="de-DE" sz="2500" dirty="0"/>
              <a:t>	‚klassische‘ Komparation</a:t>
            </a:r>
            <a:br>
              <a:rPr lang="de-DE" sz="2500" dirty="0"/>
            </a:br>
            <a:r>
              <a:rPr lang="de-DE" sz="2500" dirty="0"/>
              <a:t>	Sonderfälle</a:t>
            </a:r>
          </a:p>
          <a:p>
            <a:pPr marL="0" indent="0">
              <a:buNone/>
            </a:pPr>
            <a:r>
              <a:rPr lang="de-DE" sz="3000" dirty="0"/>
              <a:t>6. Fazit</a:t>
            </a:r>
          </a:p>
        </p:txBody>
      </p:sp>
      <p:pic>
        <p:nvPicPr>
          <p:cNvPr id="6" name="Grafik 5" descr="Ein Bild, das Entwurf, Grafiken, Schwarz, Kunst enthält.&#10;&#10;Automatisch generierte Beschreibung">
            <a:extLst>
              <a:ext uri="{FF2B5EF4-FFF2-40B4-BE49-F238E27FC236}">
                <a16:creationId xmlns:a16="http://schemas.microsoft.com/office/drawing/2014/main" id="{B3E87C99-7433-1242-9B10-E2350F5CF5C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88255">
            <a:off x="3149623" y="1176648"/>
            <a:ext cx="875882" cy="87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6185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FD9230-F5FC-4E38-74BE-7A1D2B2FD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3446"/>
          </a:xfrm>
        </p:spPr>
        <p:txBody>
          <a:bodyPr/>
          <a:lstStyle/>
          <a:p>
            <a:r>
              <a:rPr lang="de-DE" b="1" dirty="0"/>
              <a:t>morphologische </a:t>
            </a:r>
            <a:r>
              <a:rPr lang="de-DE" dirty="0"/>
              <a:t>Muster</a:t>
            </a:r>
          </a:p>
        </p:txBody>
      </p:sp>
      <p:graphicFrame>
        <p:nvGraphicFramePr>
          <p:cNvPr id="5" name="Inhaltsplatzhalter 4">
            <a:extLst>
              <a:ext uri="{FF2B5EF4-FFF2-40B4-BE49-F238E27FC236}">
                <a16:creationId xmlns:a16="http://schemas.microsoft.com/office/drawing/2014/main" id="{7BD0B019-2F8A-5E14-3F25-025905A272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2184642"/>
              </p:ext>
            </p:extLst>
          </p:nvPr>
        </p:nvGraphicFramePr>
        <p:xfrm>
          <a:off x="838200" y="1088573"/>
          <a:ext cx="10613571" cy="487679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537857">
                  <a:extLst>
                    <a:ext uri="{9D8B030D-6E8A-4147-A177-3AD203B41FA5}">
                      <a16:colId xmlns:a16="http://schemas.microsoft.com/office/drawing/2014/main" val="2051318150"/>
                    </a:ext>
                  </a:extLst>
                </a:gridCol>
                <a:gridCol w="3537857">
                  <a:extLst>
                    <a:ext uri="{9D8B030D-6E8A-4147-A177-3AD203B41FA5}">
                      <a16:colId xmlns:a16="http://schemas.microsoft.com/office/drawing/2014/main" val="49634004"/>
                    </a:ext>
                  </a:extLst>
                </a:gridCol>
                <a:gridCol w="3537857">
                  <a:extLst>
                    <a:ext uri="{9D8B030D-6E8A-4147-A177-3AD203B41FA5}">
                      <a16:colId xmlns:a16="http://schemas.microsoft.com/office/drawing/2014/main" val="599162782"/>
                    </a:ext>
                  </a:extLst>
                </a:gridCol>
              </a:tblGrid>
              <a:tr h="1625599">
                <a:tc>
                  <a:txBody>
                    <a:bodyPr/>
                    <a:lstStyle/>
                    <a:p>
                      <a:pPr algn="ctr"/>
                      <a:r>
                        <a:rPr lang="de-DE" sz="2200" dirty="0"/>
                        <a:t>stark</a:t>
                      </a:r>
                      <a:br>
                        <a:rPr lang="de-DE" sz="2200" dirty="0"/>
                      </a:br>
                      <a:r>
                        <a:rPr lang="de-DE" sz="2200" b="0" dirty="0"/>
                        <a:t>ohne Begleitwort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200" dirty="0"/>
                        <a:t>schwach</a:t>
                      </a:r>
                      <a:br>
                        <a:rPr lang="de-DE" sz="2200" dirty="0"/>
                      </a:br>
                      <a:r>
                        <a:rPr lang="de-DE" sz="2200" b="0" dirty="0"/>
                        <a:t>mit den meisten Begleitern (bestimmte Artikel, Pronomina)</a:t>
                      </a:r>
                      <a:endParaRPr lang="de-DE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200" dirty="0"/>
                        <a:t>gemischt (</a:t>
                      </a:r>
                      <a:r>
                        <a:rPr lang="de-DE" sz="2200" dirty="0" err="1"/>
                        <a:t>stark+schwach</a:t>
                      </a:r>
                      <a:r>
                        <a:rPr lang="de-DE" sz="2200" dirty="0"/>
                        <a:t>)</a:t>
                      </a:r>
                      <a:br>
                        <a:rPr lang="de-DE" sz="2200" dirty="0"/>
                      </a:br>
                      <a:r>
                        <a:rPr lang="de-DE" sz="2200" b="0" dirty="0"/>
                        <a:t>mit Possessivpronomen, „ein“, „kein“ (Singular), und „irgendein“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87481954"/>
                  </a:ext>
                </a:extLst>
              </a:tr>
              <a:tr h="1625599">
                <a:tc>
                  <a:txBody>
                    <a:bodyPr/>
                    <a:lstStyle/>
                    <a:p>
                      <a:pPr algn="ctr"/>
                      <a:r>
                        <a:rPr lang="de-DE" sz="2200" dirty="0"/>
                        <a:t>Ich habe </a:t>
                      </a:r>
                      <a:r>
                        <a:rPr lang="de-DE" sz="2200" i="1" dirty="0"/>
                        <a:t>(/)</a:t>
                      </a:r>
                      <a:r>
                        <a:rPr lang="de-DE" sz="2200" dirty="0"/>
                        <a:t> </a:t>
                      </a:r>
                      <a:r>
                        <a:rPr lang="de-DE" sz="2200" b="1" dirty="0"/>
                        <a:t>frisches</a:t>
                      </a:r>
                      <a:r>
                        <a:rPr lang="de-DE" sz="2200" dirty="0"/>
                        <a:t> Brot gebacken.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200" dirty="0"/>
                        <a:t>Ich habe </a:t>
                      </a:r>
                      <a:r>
                        <a:rPr lang="de-DE" sz="2200" i="1" dirty="0"/>
                        <a:t>das</a:t>
                      </a:r>
                      <a:r>
                        <a:rPr lang="de-DE" sz="2200" i="0" dirty="0"/>
                        <a:t> </a:t>
                      </a:r>
                      <a:r>
                        <a:rPr lang="de-DE" sz="2200" b="1" i="0" dirty="0"/>
                        <a:t>frische </a:t>
                      </a:r>
                      <a:r>
                        <a:rPr lang="de-DE" sz="2200" b="0" i="0" dirty="0"/>
                        <a:t>Brot gebacken.</a:t>
                      </a:r>
                      <a:endParaRPr lang="de-DE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200" dirty="0"/>
                        <a:t>Ich habe </a:t>
                      </a:r>
                      <a:r>
                        <a:rPr lang="de-DE" sz="2200" i="1" dirty="0"/>
                        <a:t>ein </a:t>
                      </a:r>
                      <a:r>
                        <a:rPr lang="de-DE" sz="2200" b="1" i="0" dirty="0"/>
                        <a:t>frisches</a:t>
                      </a:r>
                      <a:r>
                        <a:rPr lang="de-DE" sz="2200" i="0" dirty="0"/>
                        <a:t> Brot gebacken.</a:t>
                      </a:r>
                      <a:endParaRPr lang="de-DE" sz="2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58755206"/>
                  </a:ext>
                </a:extLst>
              </a:tr>
              <a:tr h="1625599">
                <a:tc>
                  <a:txBody>
                    <a:bodyPr/>
                    <a:lstStyle/>
                    <a:p>
                      <a:pPr algn="ctr"/>
                      <a:r>
                        <a:rPr lang="de-DE" sz="2200" dirty="0"/>
                        <a:t>Kasusendung im Adjektiv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200" dirty="0"/>
                        <a:t>Artikel übernimmt Markierung des Kasus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200" dirty="0"/>
                        <a:t>unbestimmter Artikel übernimmt Kasus-Markierung im Nominativ Singular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249096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94866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FD9230-F5FC-4E38-74BE-7A1D2B2FD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3446"/>
          </a:xfrm>
        </p:spPr>
        <p:txBody>
          <a:bodyPr/>
          <a:lstStyle/>
          <a:p>
            <a:r>
              <a:rPr lang="de-DE" b="1" dirty="0"/>
              <a:t>programmatischer</a:t>
            </a:r>
            <a:r>
              <a:rPr lang="de-DE" dirty="0"/>
              <a:t> Überblick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70B48B1-7DD5-5733-F0AF-F27E6A8B61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6656"/>
            <a:ext cx="10515600" cy="50945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3000" strike="sngStrike" dirty="0"/>
              <a:t>1. Erste Idee</a:t>
            </a:r>
          </a:p>
          <a:p>
            <a:pPr marL="0" indent="0">
              <a:buNone/>
            </a:pPr>
            <a:r>
              <a:rPr lang="de-DE" sz="3000" strike="sngStrike" dirty="0"/>
              <a:t>2. Definitorische Grundlagen</a:t>
            </a:r>
          </a:p>
          <a:p>
            <a:pPr marL="0" indent="0">
              <a:buNone/>
            </a:pPr>
            <a:r>
              <a:rPr lang="de-DE" sz="3000" strike="sngStrike" dirty="0"/>
              <a:t>3. „Blau malen“ – Erscheinungsformen</a:t>
            </a:r>
            <a:br>
              <a:rPr lang="de-DE" sz="3000" strike="sngStrike" dirty="0"/>
            </a:br>
            <a:r>
              <a:rPr lang="de-DE" sz="3000" dirty="0"/>
              <a:t>	</a:t>
            </a:r>
            <a:r>
              <a:rPr lang="de-DE" sz="2500" strike="sngStrike" dirty="0"/>
              <a:t>prädikative Adjektive</a:t>
            </a:r>
            <a:br>
              <a:rPr lang="de-DE" sz="2500" strike="sngStrike" dirty="0"/>
            </a:br>
            <a:r>
              <a:rPr lang="de-DE" sz="2500" dirty="0"/>
              <a:t>	</a:t>
            </a:r>
            <a:r>
              <a:rPr lang="de-DE" sz="2500" strike="sngStrike" dirty="0"/>
              <a:t>adverbiale Adjektive</a:t>
            </a:r>
            <a:br>
              <a:rPr lang="de-DE" sz="2500" strike="sngStrike" dirty="0"/>
            </a:br>
            <a:r>
              <a:rPr lang="de-DE" sz="2500" dirty="0"/>
              <a:t>	</a:t>
            </a:r>
            <a:r>
              <a:rPr lang="de-DE" sz="2500" strike="sngStrike" dirty="0"/>
              <a:t>attributive Adjektive</a:t>
            </a:r>
            <a:endParaRPr lang="de-DE" sz="3000" strike="sngStrike" dirty="0"/>
          </a:p>
          <a:p>
            <a:pPr marL="0" indent="0">
              <a:buNone/>
            </a:pPr>
            <a:r>
              <a:rPr lang="de-DE" sz="3000" strike="sngStrike" dirty="0"/>
              <a:t>4. „Frisches Brot“ – Deklination</a:t>
            </a:r>
          </a:p>
          <a:p>
            <a:pPr marL="0" indent="0">
              <a:buNone/>
            </a:pPr>
            <a:r>
              <a:rPr lang="de-DE" sz="3200" b="1" dirty="0"/>
              <a:t>5. „Einzigste Adjektivform“ – Komparation</a:t>
            </a:r>
            <a:br>
              <a:rPr lang="de-DE" sz="3200" dirty="0"/>
            </a:br>
            <a:r>
              <a:rPr lang="de-DE" sz="2500" dirty="0"/>
              <a:t>	‚klassische‘ Komparation</a:t>
            </a:r>
            <a:br>
              <a:rPr lang="de-DE" sz="2500" dirty="0"/>
            </a:br>
            <a:r>
              <a:rPr lang="de-DE" sz="2500" dirty="0"/>
              <a:t>	Sonderfälle</a:t>
            </a:r>
            <a:endParaRPr lang="de-DE" sz="3000" dirty="0"/>
          </a:p>
          <a:p>
            <a:pPr marL="0" indent="0">
              <a:buNone/>
            </a:pPr>
            <a:r>
              <a:rPr lang="de-DE" sz="3000" dirty="0"/>
              <a:t>6. Fazit</a:t>
            </a:r>
          </a:p>
        </p:txBody>
      </p:sp>
      <p:pic>
        <p:nvPicPr>
          <p:cNvPr id="5" name="Grafik 4" descr="Ein Bild, das Entwurf, Schwarz, Zeichnung, Design enthält.&#10;&#10;Automatisch generierte Beschreibung">
            <a:extLst>
              <a:ext uri="{FF2B5EF4-FFF2-40B4-BE49-F238E27FC236}">
                <a16:creationId xmlns:a16="http://schemas.microsoft.com/office/drawing/2014/main" id="{C8639147-52E0-A505-BA1D-23AD4DD25F3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9461" y="4158343"/>
            <a:ext cx="1598576" cy="1622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3630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FD9230-F5FC-4E38-74BE-7A1D2B2FD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3446"/>
          </a:xfrm>
        </p:spPr>
        <p:txBody>
          <a:bodyPr/>
          <a:lstStyle/>
          <a:p>
            <a:r>
              <a:rPr lang="de-DE" b="1" dirty="0"/>
              <a:t>morphologische </a:t>
            </a:r>
            <a:r>
              <a:rPr lang="de-DE" dirty="0"/>
              <a:t>Komparationsmuster</a:t>
            </a:r>
          </a:p>
        </p:txBody>
      </p:sp>
      <p:graphicFrame>
        <p:nvGraphicFramePr>
          <p:cNvPr id="5" name="Inhaltsplatzhalter 4">
            <a:extLst>
              <a:ext uri="{FF2B5EF4-FFF2-40B4-BE49-F238E27FC236}">
                <a16:creationId xmlns:a16="http://schemas.microsoft.com/office/drawing/2014/main" id="{7BD0B019-2F8A-5E14-3F25-025905A272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0291181"/>
              </p:ext>
            </p:extLst>
          </p:nvPr>
        </p:nvGraphicFramePr>
        <p:xfrm>
          <a:off x="838200" y="1088573"/>
          <a:ext cx="10613571" cy="535431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537857">
                  <a:extLst>
                    <a:ext uri="{9D8B030D-6E8A-4147-A177-3AD203B41FA5}">
                      <a16:colId xmlns:a16="http://schemas.microsoft.com/office/drawing/2014/main" val="2051318150"/>
                    </a:ext>
                  </a:extLst>
                </a:gridCol>
                <a:gridCol w="3537857">
                  <a:extLst>
                    <a:ext uri="{9D8B030D-6E8A-4147-A177-3AD203B41FA5}">
                      <a16:colId xmlns:a16="http://schemas.microsoft.com/office/drawing/2014/main" val="49634004"/>
                    </a:ext>
                  </a:extLst>
                </a:gridCol>
                <a:gridCol w="3537857">
                  <a:extLst>
                    <a:ext uri="{9D8B030D-6E8A-4147-A177-3AD203B41FA5}">
                      <a16:colId xmlns:a16="http://schemas.microsoft.com/office/drawing/2014/main" val="599162782"/>
                    </a:ext>
                  </a:extLst>
                </a:gridCol>
              </a:tblGrid>
              <a:tr h="1625599">
                <a:tc>
                  <a:txBody>
                    <a:bodyPr/>
                    <a:lstStyle/>
                    <a:p>
                      <a:pPr algn="ctr"/>
                      <a:r>
                        <a:rPr lang="de-DE" sz="2200" b="1" dirty="0"/>
                        <a:t>Positiv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200" b="1" dirty="0"/>
                        <a:t>Komparativ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200" b="1" dirty="0"/>
                        <a:t>Superlativ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87481954"/>
                  </a:ext>
                </a:extLst>
              </a:tr>
              <a:tr h="1625599">
                <a:tc>
                  <a:txBody>
                    <a:bodyPr/>
                    <a:lstStyle/>
                    <a:p>
                      <a:pPr algn="ctr"/>
                      <a:r>
                        <a:rPr lang="de-DE" sz="2200" dirty="0"/>
                        <a:t>schön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200" dirty="0"/>
                        <a:t>schöner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200" dirty="0"/>
                        <a:t>am schönsten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58755206"/>
                  </a:ext>
                </a:extLst>
              </a:tr>
              <a:tr h="1625599">
                <a:tc>
                  <a:txBody>
                    <a:bodyPr/>
                    <a:lstStyle/>
                    <a:p>
                      <a:pPr algn="ctr"/>
                      <a:r>
                        <a:rPr lang="de-DE" sz="2200" dirty="0"/>
                        <a:t>durch Gradadverbiale semantische Flexibilität – „sehr schön“ </a:t>
                      </a:r>
                      <a:r>
                        <a:rPr lang="de-DE" sz="2200" i="1" dirty="0"/>
                        <a:t>ist </a:t>
                      </a:r>
                      <a:r>
                        <a:rPr lang="de-DE" sz="2200" i="0" dirty="0"/>
                        <a:t>schöner als „schön“, aber dennoch positiv</a:t>
                      </a:r>
                      <a:endParaRPr lang="de-DE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200" dirty="0"/>
                        <a:t>als absoluter Komparativ mit positiver Bedeutung, z.B. „jmds. bessere Hälfte“, generiert aber Zweifelsfälle: „Damals war ich öfter in  Berlin [als heute?].“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200" dirty="0"/>
                        <a:t>als Hyperlativ („</a:t>
                      </a:r>
                      <a:r>
                        <a:rPr lang="de-DE" sz="2200" dirty="0" err="1"/>
                        <a:t>optimalst</a:t>
                      </a:r>
                      <a:r>
                        <a:rPr lang="de-DE" sz="2200" dirty="0"/>
                        <a:t>“)</a:t>
                      </a:r>
                      <a:br>
                        <a:rPr lang="de-DE" sz="2200" dirty="0"/>
                      </a:br>
                      <a:r>
                        <a:rPr lang="de-DE" sz="2200" dirty="0"/>
                        <a:t>stigmatisiert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249096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76311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FD9230-F5FC-4E38-74BE-7A1D2B2FD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3446"/>
          </a:xfrm>
        </p:spPr>
        <p:txBody>
          <a:bodyPr/>
          <a:lstStyle/>
          <a:p>
            <a:r>
              <a:rPr lang="de-DE" b="1" dirty="0"/>
              <a:t>andere </a:t>
            </a:r>
            <a:r>
              <a:rPr lang="de-DE" dirty="0"/>
              <a:t>Flexionsmuster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70B48B1-7DD5-5733-F0AF-F27E6A8B61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0200"/>
            <a:ext cx="10820400" cy="5257800"/>
          </a:xfrm>
        </p:spPr>
        <p:txBody>
          <a:bodyPr>
            <a:normAutofit/>
          </a:bodyPr>
          <a:lstStyle/>
          <a:p>
            <a:r>
              <a:rPr lang="de-DE" sz="3000" b="1" dirty="0"/>
              <a:t>Inkomparabilität</a:t>
            </a:r>
            <a:r>
              <a:rPr lang="de-DE" sz="3000" dirty="0"/>
              <a:t>: </a:t>
            </a:r>
            <a:r>
              <a:rPr lang="de-DE" sz="3000" baseline="30000" dirty="0"/>
              <a:t>??</a:t>
            </a:r>
            <a:r>
              <a:rPr lang="de-DE" sz="3000" i="1" dirty="0"/>
              <a:t>falscher</a:t>
            </a:r>
            <a:r>
              <a:rPr lang="de-DE" sz="3000" dirty="0"/>
              <a:t>,</a:t>
            </a:r>
            <a:r>
              <a:rPr lang="de-DE" sz="3000" i="1" dirty="0"/>
              <a:t> </a:t>
            </a:r>
            <a:r>
              <a:rPr lang="de-DE" sz="3000" baseline="30000" dirty="0"/>
              <a:t>?</a:t>
            </a:r>
            <a:r>
              <a:rPr lang="de-DE" sz="3000" i="1" dirty="0"/>
              <a:t>einzigst</a:t>
            </a:r>
            <a:r>
              <a:rPr lang="de-DE" sz="3000" dirty="0"/>
              <a:t>, </a:t>
            </a:r>
            <a:r>
              <a:rPr lang="de-DE" sz="3000" baseline="30000" dirty="0"/>
              <a:t>?!</a:t>
            </a:r>
            <a:r>
              <a:rPr lang="de-DE" sz="3000" i="1" dirty="0"/>
              <a:t>lebendiger</a:t>
            </a:r>
            <a:r>
              <a:rPr lang="de-DE" sz="3000" dirty="0"/>
              <a:t>,</a:t>
            </a:r>
            <a:r>
              <a:rPr lang="de-DE" sz="3000" i="1" dirty="0"/>
              <a:t> </a:t>
            </a:r>
            <a:r>
              <a:rPr lang="de-DE" sz="3000" baseline="30000" dirty="0"/>
              <a:t>!!</a:t>
            </a:r>
            <a:r>
              <a:rPr lang="de-DE" sz="3000" i="1" dirty="0"/>
              <a:t>gleicher</a:t>
            </a:r>
            <a:endParaRPr lang="de-DE" sz="3000" b="1" dirty="0"/>
          </a:p>
          <a:p>
            <a:endParaRPr lang="de-DE" sz="3000" b="1" dirty="0"/>
          </a:p>
          <a:p>
            <a:r>
              <a:rPr lang="de-DE" sz="3000" b="1" dirty="0"/>
              <a:t>i-Umlaut</a:t>
            </a:r>
            <a:r>
              <a:rPr lang="de-DE" sz="3000" dirty="0"/>
              <a:t>, z. B. in</a:t>
            </a:r>
            <a:r>
              <a:rPr lang="de-DE" sz="3000" dirty="0">
                <a:sym typeface="Wingdings" panose="05000000000000000000" pitchFamily="2" charset="2"/>
              </a:rPr>
              <a:t> </a:t>
            </a:r>
            <a:r>
              <a:rPr lang="de-DE" sz="3000" i="1" dirty="0">
                <a:sym typeface="Wingdings" panose="05000000000000000000" pitchFamily="2" charset="2"/>
              </a:rPr>
              <a:t>älter</a:t>
            </a:r>
            <a:r>
              <a:rPr lang="de-DE" sz="3000" dirty="0"/>
              <a:t> (Formen wie *</a:t>
            </a:r>
            <a:r>
              <a:rPr lang="de-DE" sz="3000" i="1" dirty="0" err="1"/>
              <a:t>alteri</a:t>
            </a:r>
            <a:r>
              <a:rPr lang="de-DE" sz="3000" i="1" dirty="0"/>
              <a:t> </a:t>
            </a:r>
            <a:r>
              <a:rPr lang="de-DE" sz="3000" dirty="0"/>
              <a:t>heute oft unsichtbar)</a:t>
            </a:r>
          </a:p>
          <a:p>
            <a:endParaRPr lang="de-DE" sz="3000" b="1" dirty="0"/>
          </a:p>
          <a:p>
            <a:r>
              <a:rPr lang="de-DE" sz="3000" b="1" dirty="0"/>
              <a:t>epenthetisches</a:t>
            </a:r>
            <a:r>
              <a:rPr lang="de-DE" sz="3000" dirty="0"/>
              <a:t> „e“, z. B. in </a:t>
            </a:r>
            <a:r>
              <a:rPr lang="de-DE" sz="3000" i="1" dirty="0"/>
              <a:t>am heißesten </a:t>
            </a:r>
            <a:r>
              <a:rPr lang="de-DE" sz="3000" dirty="0"/>
              <a:t>statt *</a:t>
            </a:r>
            <a:r>
              <a:rPr lang="de-DE" sz="3000" i="1" dirty="0"/>
              <a:t>am </a:t>
            </a:r>
            <a:r>
              <a:rPr lang="de-DE" sz="3000" i="1" dirty="0" err="1"/>
              <a:t>heißsten</a:t>
            </a:r>
            <a:endParaRPr lang="de-DE" sz="3000" i="1" dirty="0"/>
          </a:p>
          <a:p>
            <a:endParaRPr lang="de-DE" sz="3000" b="1" dirty="0"/>
          </a:p>
          <a:p>
            <a:r>
              <a:rPr lang="de-DE" sz="3000" b="1" dirty="0"/>
              <a:t>Suppletivformen </a:t>
            </a:r>
            <a:r>
              <a:rPr lang="de-DE" sz="3000" dirty="0"/>
              <a:t>z. B. in </a:t>
            </a:r>
            <a:r>
              <a:rPr lang="de-DE" sz="3000" i="1" dirty="0"/>
              <a:t>viel </a:t>
            </a:r>
            <a:r>
              <a:rPr lang="de-DE" sz="3000" dirty="0"/>
              <a:t>(ahd. </a:t>
            </a:r>
            <a:r>
              <a:rPr lang="de-DE" sz="3000" i="1" dirty="0" err="1"/>
              <a:t>filu</a:t>
            </a:r>
            <a:r>
              <a:rPr lang="de-DE" sz="3000" dirty="0"/>
              <a:t>), aber </a:t>
            </a:r>
            <a:r>
              <a:rPr lang="de-DE" sz="3000" i="1" dirty="0"/>
              <a:t>mehr </a:t>
            </a:r>
            <a:r>
              <a:rPr lang="de-DE" sz="3000" dirty="0"/>
              <a:t>(</a:t>
            </a:r>
            <a:r>
              <a:rPr lang="de-DE" sz="3000" dirty="0" err="1"/>
              <a:t>ie</a:t>
            </a:r>
            <a:r>
              <a:rPr lang="de-DE" sz="3000" dirty="0"/>
              <a:t>. *</a:t>
            </a:r>
            <a:r>
              <a:rPr lang="de-DE" sz="3000" i="1" dirty="0" err="1"/>
              <a:t>meg</a:t>
            </a:r>
            <a:r>
              <a:rPr lang="de-DE" sz="3000" dirty="0"/>
              <a:t>-)</a:t>
            </a:r>
          </a:p>
          <a:p>
            <a:endParaRPr lang="de-DE" sz="3000" b="1" dirty="0"/>
          </a:p>
          <a:p>
            <a:r>
              <a:rPr lang="de-DE" sz="3000" b="1" dirty="0"/>
              <a:t>Reanalyse</a:t>
            </a:r>
            <a:r>
              <a:rPr lang="de-DE" sz="3000" dirty="0"/>
              <a:t> der einen oder anderen Bestimmung als </a:t>
            </a:r>
            <a:r>
              <a:rPr lang="de-DE" sz="3000" b="1" dirty="0"/>
              <a:t>Präfix </a:t>
            </a:r>
            <a:r>
              <a:rPr lang="de-DE" sz="3000" dirty="0"/>
              <a:t>generiert ungewöhnliche Superlative wie </a:t>
            </a:r>
            <a:r>
              <a:rPr lang="de-DE" sz="3000" i="1" dirty="0"/>
              <a:t>höchstwahrscheinlich</a:t>
            </a:r>
            <a:r>
              <a:rPr lang="de-DE" sz="3000" dirty="0"/>
              <a:t> </a:t>
            </a:r>
            <a:endParaRPr lang="de-DE" sz="3000" b="1" dirty="0"/>
          </a:p>
        </p:txBody>
      </p:sp>
    </p:spTree>
    <p:extLst>
      <p:ext uri="{BB962C8B-B14F-4D97-AF65-F5344CB8AC3E}">
        <p14:creationId xmlns:p14="http://schemas.microsoft.com/office/powerpoint/2010/main" val="3582514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FD9230-F5FC-4E38-74BE-7A1D2B2FD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3446"/>
          </a:xfrm>
        </p:spPr>
        <p:txBody>
          <a:bodyPr/>
          <a:lstStyle/>
          <a:p>
            <a:r>
              <a:rPr lang="de-DE" b="1" dirty="0"/>
              <a:t>selbstständiges </a:t>
            </a:r>
            <a:r>
              <a:rPr lang="de-DE" dirty="0"/>
              <a:t>Denken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70B48B1-7DD5-5733-F0AF-F27E6A8B61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629" y="1474560"/>
            <a:ext cx="11930742" cy="5018314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de-DE" sz="4400" dirty="0">
                <a:sym typeface="Wingdings" panose="05000000000000000000" pitchFamily="2" charset="2"/>
              </a:rPr>
              <a:t>Diese Formulierungen sind unüblich.</a:t>
            </a:r>
            <a:br>
              <a:rPr lang="de-DE" sz="4400" dirty="0">
                <a:sym typeface="Wingdings" panose="05000000000000000000" pitchFamily="2" charset="2"/>
              </a:rPr>
            </a:br>
            <a:r>
              <a:rPr lang="de-DE" sz="4400" dirty="0">
                <a:sym typeface="Wingdings" panose="05000000000000000000" pitchFamily="2" charset="2"/>
              </a:rPr>
              <a:t>Wieso lesen sie sich so komisch?</a:t>
            </a:r>
          </a:p>
          <a:p>
            <a:pPr marL="0" indent="0" algn="ctr">
              <a:buNone/>
            </a:pPr>
            <a:endParaRPr lang="de-DE" sz="4400" dirty="0">
              <a:sym typeface="Wingdings" panose="05000000000000000000" pitchFamily="2" charset="2"/>
            </a:endParaRPr>
          </a:p>
          <a:p>
            <a:pPr marL="0" indent="0" algn="ctr">
              <a:buNone/>
            </a:pPr>
            <a:r>
              <a:rPr lang="de-DE" sz="3000" i="1" dirty="0">
                <a:sym typeface="Wingdings" panose="05000000000000000000" pitchFamily="2" charset="2"/>
              </a:rPr>
              <a:t>In Schwabing treffen sich die reichen und schönen Leute Münchens.</a:t>
            </a:r>
            <a:br>
              <a:rPr lang="de-DE" sz="3000" i="1" dirty="0">
                <a:sym typeface="Wingdings" panose="05000000000000000000" pitchFamily="2" charset="2"/>
              </a:rPr>
            </a:br>
            <a:r>
              <a:rPr lang="de-DE" sz="3000" i="1" dirty="0">
                <a:sym typeface="Wingdings" panose="05000000000000000000" pitchFamily="2" charset="2"/>
              </a:rPr>
              <a:t>Vierzig angestellten Arbeiterinnen soll gekündigt werden.</a:t>
            </a:r>
            <a:br>
              <a:rPr lang="de-DE" sz="3000" i="1" dirty="0">
                <a:sym typeface="Wingdings" panose="05000000000000000000" pitchFamily="2" charset="2"/>
              </a:rPr>
            </a:br>
            <a:r>
              <a:rPr lang="de-DE" sz="3000" i="1" dirty="0">
                <a:sym typeface="Wingdings" panose="05000000000000000000" pitchFamily="2" charset="2"/>
              </a:rPr>
              <a:t>Es ist ein Kampf zwischen der guten und der bösen Sache.</a:t>
            </a:r>
            <a:br>
              <a:rPr lang="de-DE" sz="3000" i="1" dirty="0">
                <a:sym typeface="Wingdings" panose="05000000000000000000" pitchFamily="2" charset="2"/>
              </a:rPr>
            </a:br>
            <a:r>
              <a:rPr lang="de-DE" sz="3000" i="1" dirty="0">
                <a:sym typeface="Wingdings" panose="05000000000000000000" pitchFamily="2" charset="2"/>
              </a:rPr>
              <a:t>Beim Unfall gab es drei verletzte Menschen.</a:t>
            </a:r>
            <a:br>
              <a:rPr lang="de-DE" sz="3000" i="1" dirty="0">
                <a:sym typeface="Wingdings" panose="05000000000000000000" pitchFamily="2" charset="2"/>
              </a:rPr>
            </a:br>
            <a:r>
              <a:rPr lang="de-DE" sz="3000" i="1" dirty="0">
                <a:sym typeface="Wingdings" panose="05000000000000000000" pitchFamily="2" charset="2"/>
              </a:rPr>
              <a:t>Viele Kinder haben vor dem dunklen Ding Angst.</a:t>
            </a:r>
            <a:br>
              <a:rPr lang="de-DE" sz="3300" i="1" dirty="0">
                <a:sym typeface="Wingdings" panose="05000000000000000000" pitchFamily="2" charset="2"/>
              </a:rPr>
            </a:br>
            <a:endParaRPr lang="de-DE" sz="3300" i="1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6516838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FD9230-F5FC-4E38-74BE-7A1D2B2FD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3446"/>
          </a:xfrm>
        </p:spPr>
        <p:txBody>
          <a:bodyPr/>
          <a:lstStyle/>
          <a:p>
            <a:r>
              <a:rPr lang="de-DE" b="1" dirty="0"/>
              <a:t>programmatischer</a:t>
            </a:r>
            <a:r>
              <a:rPr lang="de-DE" dirty="0"/>
              <a:t> Überblick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70B48B1-7DD5-5733-F0AF-F27E6A8B61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6656"/>
            <a:ext cx="10515600" cy="50945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3000" strike="sngStrike" dirty="0"/>
              <a:t>1. Erste Idee</a:t>
            </a:r>
          </a:p>
          <a:p>
            <a:pPr marL="0" indent="0">
              <a:buNone/>
            </a:pPr>
            <a:r>
              <a:rPr lang="de-DE" sz="3000" strike="sngStrike" dirty="0"/>
              <a:t>2. Definitorische Grundlagen</a:t>
            </a:r>
          </a:p>
          <a:p>
            <a:pPr marL="0" indent="0">
              <a:buNone/>
            </a:pPr>
            <a:r>
              <a:rPr lang="de-DE" sz="3000" strike="sngStrike" dirty="0"/>
              <a:t>3. „Blau malen“ – Erscheinungsformen</a:t>
            </a:r>
            <a:br>
              <a:rPr lang="de-DE" sz="3000" strike="sngStrike" dirty="0"/>
            </a:br>
            <a:r>
              <a:rPr lang="de-DE" sz="3000" dirty="0"/>
              <a:t>	</a:t>
            </a:r>
            <a:r>
              <a:rPr lang="de-DE" sz="2500" strike="sngStrike" dirty="0"/>
              <a:t>prädikative Adjektive</a:t>
            </a:r>
            <a:br>
              <a:rPr lang="de-DE" sz="2500" strike="sngStrike" dirty="0"/>
            </a:br>
            <a:r>
              <a:rPr lang="de-DE" sz="2500" dirty="0"/>
              <a:t>	</a:t>
            </a:r>
            <a:r>
              <a:rPr lang="de-DE" sz="2500" strike="sngStrike" dirty="0"/>
              <a:t>adverbiale Adjektive</a:t>
            </a:r>
            <a:br>
              <a:rPr lang="de-DE" sz="2500" strike="sngStrike" dirty="0"/>
            </a:br>
            <a:r>
              <a:rPr lang="de-DE" sz="2500" dirty="0"/>
              <a:t>	</a:t>
            </a:r>
            <a:r>
              <a:rPr lang="de-DE" sz="2500" strike="sngStrike" dirty="0"/>
              <a:t>attributive Adjektive</a:t>
            </a:r>
            <a:endParaRPr lang="de-DE" sz="3000" strike="sngStrike" dirty="0"/>
          </a:p>
          <a:p>
            <a:pPr marL="0" indent="0">
              <a:buNone/>
            </a:pPr>
            <a:r>
              <a:rPr lang="de-DE" sz="3000" strike="sngStrike" dirty="0"/>
              <a:t>4. „Frisches Brot“ – Deklination</a:t>
            </a:r>
          </a:p>
          <a:p>
            <a:pPr marL="0" indent="0">
              <a:buNone/>
            </a:pPr>
            <a:r>
              <a:rPr lang="de-DE" sz="3200" strike="sngStrike" dirty="0"/>
              <a:t>5. „Einzigste Adjektivform“ – Komparation</a:t>
            </a:r>
            <a:br>
              <a:rPr lang="de-DE" sz="3200" strike="sngStrike" dirty="0"/>
            </a:br>
            <a:r>
              <a:rPr lang="de-DE" sz="2500" dirty="0"/>
              <a:t>	</a:t>
            </a:r>
            <a:r>
              <a:rPr lang="de-DE" sz="2500" strike="sngStrike" dirty="0"/>
              <a:t>‚klassische‘ Komparation</a:t>
            </a:r>
            <a:br>
              <a:rPr lang="de-DE" sz="2500" strike="sngStrike" dirty="0"/>
            </a:br>
            <a:r>
              <a:rPr lang="de-DE" sz="2500" dirty="0"/>
              <a:t>	</a:t>
            </a:r>
            <a:r>
              <a:rPr lang="de-DE" sz="2500" strike="sngStrike" dirty="0"/>
              <a:t>Sonderfälle</a:t>
            </a:r>
            <a:endParaRPr lang="de-DE" sz="3000" strike="sngStrike" dirty="0"/>
          </a:p>
          <a:p>
            <a:pPr marL="0" indent="0">
              <a:buNone/>
            </a:pPr>
            <a:r>
              <a:rPr lang="de-DE" sz="3200" b="1" dirty="0"/>
              <a:t>6. Fazit</a:t>
            </a:r>
          </a:p>
        </p:txBody>
      </p:sp>
      <p:pic>
        <p:nvPicPr>
          <p:cNvPr id="9" name="Grafik 8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ECE587E9-CD4E-48FA-2108-11F193E6A1C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4834">
            <a:off x="2166258" y="5889172"/>
            <a:ext cx="9906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2052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FD9230-F5FC-4E38-74BE-7A1D2B2FD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3446"/>
          </a:xfrm>
        </p:spPr>
        <p:txBody>
          <a:bodyPr>
            <a:normAutofit/>
          </a:bodyPr>
          <a:lstStyle/>
          <a:p>
            <a:r>
              <a:rPr lang="de-DE" b="1" dirty="0"/>
              <a:t>kompositorische</a:t>
            </a:r>
            <a:r>
              <a:rPr lang="de-DE" dirty="0"/>
              <a:t> Optionen</a:t>
            </a:r>
            <a:endParaRPr lang="de-DE" b="1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70B48B1-7DD5-5733-F0AF-F27E6A8B61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7671"/>
            <a:ext cx="10515600" cy="384265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sz="3000" dirty="0">
                <a:sym typeface="Wingdings" panose="05000000000000000000" pitchFamily="2" charset="2"/>
              </a:rPr>
              <a:t>Die </a:t>
            </a:r>
            <a:r>
              <a:rPr lang="de-DE" sz="3000" b="1" dirty="0">
                <a:sym typeface="Wingdings" panose="05000000000000000000" pitchFamily="2" charset="2"/>
              </a:rPr>
              <a:t>kurzgefasste </a:t>
            </a:r>
            <a:r>
              <a:rPr lang="de-DE" sz="3000" dirty="0">
                <a:sym typeface="Wingdings" panose="05000000000000000000" pitchFamily="2" charset="2"/>
              </a:rPr>
              <a:t>Ausgangslage:</a:t>
            </a:r>
            <a:br>
              <a:rPr lang="de-DE" sz="3000" dirty="0">
                <a:sym typeface="Wingdings" panose="05000000000000000000" pitchFamily="2" charset="2"/>
              </a:rPr>
            </a:br>
            <a:r>
              <a:rPr lang="de-DE" sz="3000" dirty="0">
                <a:sym typeface="Wingdings" panose="05000000000000000000" pitchFamily="2" charset="2"/>
              </a:rPr>
              <a:t>Ein</a:t>
            </a:r>
            <a:r>
              <a:rPr lang="de-DE" sz="3000" b="1" dirty="0">
                <a:sym typeface="Wingdings" panose="05000000000000000000" pitchFamily="2" charset="2"/>
              </a:rPr>
              <a:t> wolkenverhangener </a:t>
            </a:r>
            <a:r>
              <a:rPr lang="de-DE" sz="3000" dirty="0">
                <a:sym typeface="Wingdings" panose="05000000000000000000" pitchFamily="2" charset="2"/>
              </a:rPr>
              <a:t>Tag,</a:t>
            </a:r>
            <a:br>
              <a:rPr lang="de-DE" sz="3000" dirty="0">
                <a:sym typeface="Wingdings" panose="05000000000000000000" pitchFamily="2" charset="2"/>
              </a:rPr>
            </a:br>
            <a:r>
              <a:rPr lang="de-DE" sz="3000" b="1" dirty="0">
                <a:sym typeface="Wingdings" panose="05000000000000000000" pitchFamily="2" charset="2"/>
              </a:rPr>
              <a:t>unterkühltes</a:t>
            </a:r>
            <a:r>
              <a:rPr lang="de-DE" sz="3000" dirty="0">
                <a:sym typeface="Wingdings" panose="05000000000000000000" pitchFamily="2" charset="2"/>
              </a:rPr>
              <a:t> Wachpersonal,</a:t>
            </a:r>
            <a:br>
              <a:rPr lang="de-DE" sz="3000" dirty="0">
                <a:sym typeface="Wingdings" panose="05000000000000000000" pitchFamily="2" charset="2"/>
              </a:rPr>
            </a:br>
            <a:r>
              <a:rPr lang="de-DE" sz="3000" b="1" dirty="0">
                <a:sym typeface="Wingdings" panose="05000000000000000000" pitchFamily="2" charset="2"/>
              </a:rPr>
              <a:t>sturzbetrunkene </a:t>
            </a:r>
            <a:r>
              <a:rPr lang="de-DE" sz="3000" dirty="0">
                <a:sym typeface="Wingdings" panose="05000000000000000000" pitchFamily="2" charset="2"/>
              </a:rPr>
              <a:t>Beamte,</a:t>
            </a:r>
            <a:br>
              <a:rPr lang="de-DE" sz="3000" b="1" dirty="0">
                <a:sym typeface="Wingdings" panose="05000000000000000000" pitchFamily="2" charset="2"/>
              </a:rPr>
            </a:br>
            <a:r>
              <a:rPr lang="de-DE" sz="3000" dirty="0">
                <a:sym typeface="Wingdings" panose="05000000000000000000" pitchFamily="2" charset="2"/>
              </a:rPr>
              <a:t>und </a:t>
            </a:r>
            <a:r>
              <a:rPr lang="de-DE" sz="3000" b="1" dirty="0">
                <a:sym typeface="Wingdings" panose="05000000000000000000" pitchFamily="2" charset="2"/>
              </a:rPr>
              <a:t>eisgebundene </a:t>
            </a:r>
            <a:r>
              <a:rPr lang="de-DE" sz="3000" dirty="0">
                <a:sym typeface="Wingdings" panose="05000000000000000000" pitchFamily="2" charset="2"/>
              </a:rPr>
              <a:t>Einsatzfahrzeuge</a:t>
            </a:r>
            <a:br>
              <a:rPr lang="de-DE" sz="3000" b="1" dirty="0">
                <a:sym typeface="Wingdings" panose="05000000000000000000" pitchFamily="2" charset="2"/>
              </a:rPr>
            </a:br>
            <a:r>
              <a:rPr lang="de-DE" sz="3000" dirty="0">
                <a:sym typeface="Wingdings" panose="05000000000000000000" pitchFamily="2" charset="2"/>
              </a:rPr>
              <a:t>waren eine</a:t>
            </a:r>
            <a:r>
              <a:rPr lang="de-DE" sz="3000" b="1" dirty="0">
                <a:sym typeface="Wingdings" panose="05000000000000000000" pitchFamily="2" charset="2"/>
              </a:rPr>
              <a:t> einmalige </a:t>
            </a:r>
            <a:r>
              <a:rPr lang="de-DE" sz="3000" dirty="0">
                <a:sym typeface="Wingdings" panose="05000000000000000000" pitchFamily="2" charset="2"/>
              </a:rPr>
              <a:t>Gelegenheit für die Täter</a:t>
            </a:r>
          </a:p>
          <a:p>
            <a:pPr marL="0" indent="0" algn="ctr">
              <a:buNone/>
            </a:pPr>
            <a:r>
              <a:rPr lang="de-DE" sz="3000" dirty="0">
                <a:sym typeface="Wingdings" panose="05000000000000000000" pitchFamily="2" charset="2"/>
              </a:rPr>
              <a:t>– der Bankraub war für sie entsprechend</a:t>
            </a:r>
          </a:p>
          <a:p>
            <a:pPr marL="0" indent="0" algn="ctr">
              <a:buNone/>
            </a:pPr>
            <a:r>
              <a:rPr lang="de-DE" sz="3000" i="1" dirty="0">
                <a:sym typeface="Wingdings" panose="05000000000000000000" pitchFamily="2" charset="2"/>
              </a:rPr>
              <a:t>hochgradig</a:t>
            </a:r>
            <a:r>
              <a:rPr lang="de-DE" sz="3000" dirty="0">
                <a:sym typeface="Wingdings" panose="05000000000000000000" pitchFamily="2" charset="2"/>
              </a:rPr>
              <a:t> </a:t>
            </a:r>
            <a:r>
              <a:rPr lang="de-DE" sz="3000" b="1" dirty="0">
                <a:sym typeface="Wingdings" panose="05000000000000000000" pitchFamily="2" charset="2"/>
              </a:rPr>
              <a:t>risikoarm</a:t>
            </a:r>
            <a:r>
              <a:rPr lang="de-DE" sz="3000" dirty="0">
                <a:sym typeface="Wingdings" panose="05000000000000000000" pitchFamily="2" charset="2"/>
              </a:rPr>
              <a:t>.</a:t>
            </a:r>
          </a:p>
        </p:txBody>
      </p:sp>
      <p:pic>
        <p:nvPicPr>
          <p:cNvPr id="7" name="Grafik 6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0AC696D3-2522-849A-F0CB-0C434BD4353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149" y="414565"/>
            <a:ext cx="1774565" cy="1774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7549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FD9230-F5FC-4E38-74BE-7A1D2B2FD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2657" y="3104949"/>
            <a:ext cx="4441371" cy="723446"/>
          </a:xfrm>
        </p:spPr>
        <p:txBody>
          <a:bodyPr>
            <a:noAutofit/>
          </a:bodyPr>
          <a:lstStyle/>
          <a:p>
            <a:pPr algn="ctr"/>
            <a:r>
              <a:rPr lang="de-DE" sz="6600" b="1" dirty="0"/>
              <a:t>Adjektiv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70B48B1-7DD5-5733-F0AF-F27E6A8B61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7456" y="707571"/>
            <a:ext cx="3897086" cy="51162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sz="3000" dirty="0">
                <a:sym typeface="Wingdings" panose="05000000000000000000" pitchFamily="2" charset="2"/>
              </a:rPr>
              <a:t>Komparation</a:t>
            </a:r>
          </a:p>
        </p:txBody>
      </p: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9F9ED08A-DE36-E834-87B7-E980CBB0BB42}"/>
              </a:ext>
            </a:extLst>
          </p:cNvPr>
          <p:cNvCxnSpPr>
            <a:cxnSpLocks/>
          </p:cNvCxnSpPr>
          <p:nvPr/>
        </p:nvCxnSpPr>
        <p:spPr>
          <a:xfrm>
            <a:off x="6096000" y="1360715"/>
            <a:ext cx="0" cy="1523999"/>
          </a:xfrm>
          <a:prstGeom prst="line">
            <a:avLst/>
          </a:prstGeom>
          <a:ln w="635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5851895D-444B-D112-0392-DEDA1B4093F8}"/>
              </a:ext>
            </a:extLst>
          </p:cNvPr>
          <p:cNvCxnSpPr>
            <a:cxnSpLocks/>
          </p:cNvCxnSpPr>
          <p:nvPr/>
        </p:nvCxnSpPr>
        <p:spPr>
          <a:xfrm>
            <a:off x="6063343" y="4049486"/>
            <a:ext cx="0" cy="1523999"/>
          </a:xfrm>
          <a:prstGeom prst="line">
            <a:avLst/>
          </a:prstGeom>
          <a:ln w="635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7B7FD472-F295-1F92-7461-09118A9F3444}"/>
              </a:ext>
            </a:extLst>
          </p:cNvPr>
          <p:cNvCxnSpPr>
            <a:cxnSpLocks/>
          </p:cNvCxnSpPr>
          <p:nvPr/>
        </p:nvCxnSpPr>
        <p:spPr>
          <a:xfrm flipH="1">
            <a:off x="8044542" y="3429000"/>
            <a:ext cx="1522800" cy="0"/>
          </a:xfrm>
          <a:prstGeom prst="line">
            <a:avLst/>
          </a:prstGeom>
          <a:ln w="635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id="{A083B2CE-6C5A-3DFE-68FF-A2DED6F74F54}"/>
              </a:ext>
            </a:extLst>
          </p:cNvPr>
          <p:cNvCxnSpPr>
            <a:cxnSpLocks/>
          </p:cNvCxnSpPr>
          <p:nvPr/>
        </p:nvCxnSpPr>
        <p:spPr>
          <a:xfrm flipH="1">
            <a:off x="2624656" y="3429000"/>
            <a:ext cx="1522800" cy="0"/>
          </a:xfrm>
          <a:prstGeom prst="line">
            <a:avLst/>
          </a:prstGeom>
          <a:ln w="635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1A48EFC7-913D-C269-1A94-511D8C5B4FD1}"/>
              </a:ext>
            </a:extLst>
          </p:cNvPr>
          <p:cNvCxnSpPr>
            <a:cxnSpLocks/>
          </p:cNvCxnSpPr>
          <p:nvPr/>
        </p:nvCxnSpPr>
        <p:spPr>
          <a:xfrm flipH="1">
            <a:off x="7392298" y="1862314"/>
            <a:ext cx="1022658" cy="1022400"/>
          </a:xfrm>
          <a:prstGeom prst="line">
            <a:avLst/>
          </a:prstGeom>
          <a:ln w="635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Gerader Verbinder 20">
            <a:extLst>
              <a:ext uri="{FF2B5EF4-FFF2-40B4-BE49-F238E27FC236}">
                <a16:creationId xmlns:a16="http://schemas.microsoft.com/office/drawing/2014/main" id="{D676E286-212B-A469-3634-6AAA1D3D3ECC}"/>
              </a:ext>
            </a:extLst>
          </p:cNvPr>
          <p:cNvCxnSpPr>
            <a:cxnSpLocks/>
          </p:cNvCxnSpPr>
          <p:nvPr/>
        </p:nvCxnSpPr>
        <p:spPr>
          <a:xfrm flipH="1" flipV="1">
            <a:off x="7391999" y="4049486"/>
            <a:ext cx="1022658" cy="1022400"/>
          </a:xfrm>
          <a:prstGeom prst="line">
            <a:avLst/>
          </a:prstGeom>
          <a:ln w="635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Gerader Verbinder 21">
            <a:extLst>
              <a:ext uri="{FF2B5EF4-FFF2-40B4-BE49-F238E27FC236}">
                <a16:creationId xmlns:a16="http://schemas.microsoft.com/office/drawing/2014/main" id="{E1E8A7F3-D929-0192-1BD6-B594276F2C90}"/>
              </a:ext>
            </a:extLst>
          </p:cNvPr>
          <p:cNvCxnSpPr>
            <a:cxnSpLocks/>
          </p:cNvCxnSpPr>
          <p:nvPr/>
        </p:nvCxnSpPr>
        <p:spPr>
          <a:xfrm>
            <a:off x="3124798" y="1862314"/>
            <a:ext cx="1022658" cy="1022400"/>
          </a:xfrm>
          <a:prstGeom prst="line">
            <a:avLst/>
          </a:prstGeom>
          <a:ln w="635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Gerader Verbinder 22">
            <a:extLst>
              <a:ext uri="{FF2B5EF4-FFF2-40B4-BE49-F238E27FC236}">
                <a16:creationId xmlns:a16="http://schemas.microsoft.com/office/drawing/2014/main" id="{8442F489-7170-0168-CDAD-220E7322847B}"/>
              </a:ext>
            </a:extLst>
          </p:cNvPr>
          <p:cNvCxnSpPr>
            <a:cxnSpLocks/>
          </p:cNvCxnSpPr>
          <p:nvPr/>
        </p:nvCxnSpPr>
        <p:spPr>
          <a:xfrm flipV="1">
            <a:off x="3124798" y="4049058"/>
            <a:ext cx="1022658" cy="1022400"/>
          </a:xfrm>
          <a:prstGeom prst="line">
            <a:avLst/>
          </a:prstGeom>
          <a:ln w="635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9274848C-6437-4D88-392D-C97D17E65D7F}"/>
              </a:ext>
            </a:extLst>
          </p:cNvPr>
          <p:cNvSpPr txBox="1">
            <a:spLocks/>
          </p:cNvSpPr>
          <p:nvPr/>
        </p:nvSpPr>
        <p:spPr>
          <a:xfrm>
            <a:off x="1372200" y="5794576"/>
            <a:ext cx="9165770" cy="5116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DE" sz="3000" dirty="0">
                <a:sym typeface="Wingdings" panose="05000000000000000000" pitchFamily="2" charset="2"/>
              </a:rPr>
              <a:t>attributive/prädikative/adverbiale Verwendung  </a:t>
            </a:r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E7D218F5-7C1A-F2C1-908C-9B27FB145EBE}"/>
              </a:ext>
            </a:extLst>
          </p:cNvPr>
          <p:cNvSpPr txBox="1">
            <a:spLocks/>
          </p:cNvSpPr>
          <p:nvPr/>
        </p:nvSpPr>
        <p:spPr>
          <a:xfrm>
            <a:off x="8805942" y="3210857"/>
            <a:ext cx="3897086" cy="5116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DE" sz="3000" dirty="0">
                <a:sym typeface="Wingdings" panose="05000000000000000000" pitchFamily="2" charset="2"/>
              </a:rPr>
              <a:t>Komposita</a:t>
            </a: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45A254D9-7EDF-F9F8-D0D0-E045D4841773}"/>
              </a:ext>
            </a:extLst>
          </p:cNvPr>
          <p:cNvSpPr txBox="1">
            <a:spLocks/>
          </p:cNvSpPr>
          <p:nvPr/>
        </p:nvSpPr>
        <p:spPr>
          <a:xfrm>
            <a:off x="-576343" y="3199543"/>
            <a:ext cx="3897086" cy="5116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DE" sz="3000" dirty="0">
                <a:sym typeface="Wingdings" panose="05000000000000000000" pitchFamily="2" charset="2"/>
              </a:rPr>
              <a:t>Flexion</a:t>
            </a:r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C64A166D-EE97-5E8F-BF22-6B5891653E4C}"/>
              </a:ext>
            </a:extLst>
          </p:cNvPr>
          <p:cNvSpPr txBox="1">
            <a:spLocks/>
          </p:cNvSpPr>
          <p:nvPr/>
        </p:nvSpPr>
        <p:spPr>
          <a:xfrm>
            <a:off x="7618799" y="1394631"/>
            <a:ext cx="3897086" cy="5116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DE" sz="3000" dirty="0">
                <a:sym typeface="Wingdings" panose="05000000000000000000" pitchFamily="2" charset="2"/>
              </a:rPr>
              <a:t>Gradadverbiale</a:t>
            </a: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D6A7B4CC-95D0-EC5F-95DE-742A6DE7FA82}"/>
              </a:ext>
            </a:extLst>
          </p:cNvPr>
          <p:cNvSpPr txBox="1">
            <a:spLocks/>
          </p:cNvSpPr>
          <p:nvPr/>
        </p:nvSpPr>
        <p:spPr>
          <a:xfrm>
            <a:off x="77399" y="1385408"/>
            <a:ext cx="5094513" cy="5116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DE" sz="3000" dirty="0">
                <a:sym typeface="Wingdings" panose="05000000000000000000" pitchFamily="2" charset="2"/>
              </a:rPr>
              <a:t>semantische Eigenschaften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7A1BAA77-7838-8B55-8116-08AEB3B1E7E6}"/>
              </a:ext>
            </a:extLst>
          </p:cNvPr>
          <p:cNvSpPr txBox="1">
            <a:spLocks/>
          </p:cNvSpPr>
          <p:nvPr/>
        </p:nvSpPr>
        <p:spPr>
          <a:xfrm>
            <a:off x="-54429" y="5013677"/>
            <a:ext cx="3897086" cy="559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DE" sz="3000" dirty="0">
                <a:sym typeface="Wingdings" panose="05000000000000000000" pitchFamily="2" charset="2"/>
              </a:rPr>
              <a:t>Adjektivderivate</a:t>
            </a:r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A4012D72-023E-8CFF-42CD-7B67BACC5D3D}"/>
              </a:ext>
            </a:extLst>
          </p:cNvPr>
          <p:cNvSpPr txBox="1">
            <a:spLocks/>
          </p:cNvSpPr>
          <p:nvPr/>
        </p:nvSpPr>
        <p:spPr>
          <a:xfrm>
            <a:off x="7618788" y="5027082"/>
            <a:ext cx="3897087" cy="5463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DE" sz="3000" dirty="0">
                <a:sym typeface="Wingdings" panose="05000000000000000000" pitchFamily="2" charset="2"/>
              </a:rPr>
              <a:t>syntaktische Position</a:t>
            </a:r>
          </a:p>
        </p:txBody>
      </p:sp>
    </p:spTree>
    <p:extLst>
      <p:ext uri="{BB962C8B-B14F-4D97-AF65-F5344CB8AC3E}">
        <p14:creationId xmlns:p14="http://schemas.microsoft.com/office/powerpoint/2010/main" val="21944733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FD9230-F5FC-4E38-74BE-7A1D2B2FD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3446"/>
          </a:xfrm>
        </p:spPr>
        <p:txBody>
          <a:bodyPr/>
          <a:lstStyle/>
          <a:p>
            <a:r>
              <a:rPr lang="de-DE" b="1" dirty="0" err="1"/>
              <a:t>fromm’scher</a:t>
            </a:r>
            <a:r>
              <a:rPr lang="de-DE" b="1" dirty="0"/>
              <a:t> </a:t>
            </a:r>
            <a:r>
              <a:rPr lang="de-DE" dirty="0"/>
              <a:t>Schluss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70B48B1-7DD5-5733-F0AF-F27E6A8B61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5157" y="2482430"/>
            <a:ext cx="10515600" cy="4136084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de-DE" sz="4400" dirty="0">
                <a:sym typeface="Wingdings" panose="05000000000000000000" pitchFamily="2" charset="2"/>
              </a:rPr>
              <a:t>„Das höchste Ziel der Existenzweise des Seins ist </a:t>
            </a:r>
            <a:r>
              <a:rPr lang="de-DE" sz="4400" i="1" dirty="0">
                <a:sym typeface="Wingdings" panose="05000000000000000000" pitchFamily="2" charset="2"/>
              </a:rPr>
              <a:t>tieferes</a:t>
            </a:r>
            <a:r>
              <a:rPr lang="de-DE" sz="4400" dirty="0">
                <a:sym typeface="Wingdings" panose="05000000000000000000" pitchFamily="2" charset="2"/>
              </a:rPr>
              <a:t> Wissen, in der Existenzweise des </a:t>
            </a:r>
            <a:r>
              <a:rPr lang="de-DE" sz="4400" i="1" dirty="0">
                <a:sym typeface="Wingdings" panose="05000000000000000000" pitchFamily="2" charset="2"/>
              </a:rPr>
              <a:t>Habens</a:t>
            </a:r>
            <a:r>
              <a:rPr lang="de-DE" sz="4400" dirty="0">
                <a:sym typeface="Wingdings" panose="05000000000000000000" pitchFamily="2" charset="2"/>
              </a:rPr>
              <a:t> jedoch </a:t>
            </a:r>
            <a:r>
              <a:rPr lang="de-DE" sz="4400" i="1" dirty="0">
                <a:sym typeface="Wingdings" panose="05000000000000000000" pitchFamily="2" charset="2"/>
              </a:rPr>
              <a:t>mehr</a:t>
            </a:r>
            <a:r>
              <a:rPr lang="de-DE" sz="4400" dirty="0">
                <a:sym typeface="Wingdings" panose="05000000000000000000" pitchFamily="2" charset="2"/>
              </a:rPr>
              <a:t> Wissen.“</a:t>
            </a:r>
            <a:br>
              <a:rPr lang="de-DE" sz="4400" dirty="0">
                <a:sym typeface="Wingdings" panose="05000000000000000000" pitchFamily="2" charset="2"/>
              </a:rPr>
            </a:br>
            <a:endParaRPr lang="de-DE" sz="3000" dirty="0">
              <a:sym typeface="Wingdings" panose="05000000000000000000" pitchFamily="2" charset="2"/>
            </a:endParaRPr>
          </a:p>
        </p:txBody>
      </p:sp>
      <p:pic>
        <p:nvPicPr>
          <p:cNvPr id="9" name="Grafik 8" descr="Ein Bild, das Menschliches Gesicht, Darstellung, Schwarzweiß enthält.&#10;&#10;Automatisch generierte Beschreibung">
            <a:extLst>
              <a:ext uri="{FF2B5EF4-FFF2-40B4-BE49-F238E27FC236}">
                <a16:creationId xmlns:a16="http://schemas.microsoft.com/office/drawing/2014/main" id="{1AB94472-912D-4C03-7F7E-74BEA6C7D5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99813" y="130102"/>
            <a:ext cx="2574471" cy="2714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6967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FD9230-F5FC-4E38-74BE-7A1D2B2FD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3446"/>
          </a:xfrm>
        </p:spPr>
        <p:txBody>
          <a:bodyPr/>
          <a:lstStyle/>
          <a:p>
            <a:r>
              <a:rPr lang="de-DE" b="1" dirty="0"/>
              <a:t>Literatur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AFAFDDFD-124E-1632-C66F-3644DF215827}"/>
              </a:ext>
            </a:extLst>
          </p:cNvPr>
          <p:cNvSpPr txBox="1">
            <a:spLocks/>
          </p:cNvSpPr>
          <p:nvPr/>
        </p:nvSpPr>
        <p:spPr>
          <a:xfrm>
            <a:off x="0" y="1088573"/>
            <a:ext cx="12192000" cy="57694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de-DE" sz="1500" dirty="0"/>
              <a:t>Bierhoff, Burkhard (2016). Kritisch-Humanistische Erziehung. Erziehung nach Erich Fromm. Wiesbaden: Springer VS, 2. Auflage.</a:t>
            </a:r>
          </a:p>
          <a:p>
            <a:pPr>
              <a:lnSpc>
                <a:spcPct val="150000"/>
              </a:lnSpc>
            </a:pPr>
            <a:r>
              <a:rPr lang="de-DE" sz="1500" dirty="0"/>
              <a:t>Eisenberg, Peter (2006): Der Satz. Grundriss der deutschen Grammatik. Stuttgart: J. B. Metzler, 3. durchgesehene Auflage.</a:t>
            </a:r>
          </a:p>
          <a:p>
            <a:pPr>
              <a:lnSpc>
                <a:spcPct val="150000"/>
              </a:lnSpc>
            </a:pPr>
            <a:r>
              <a:rPr lang="de-DE" sz="1500" dirty="0"/>
              <a:t>Erben, Johannes (1980): Deutsche Grammatik. Ein </a:t>
            </a:r>
            <a:r>
              <a:rPr lang="de-DE" sz="1500" dirty="0" err="1"/>
              <a:t>Abriß</a:t>
            </a:r>
            <a:r>
              <a:rPr lang="de-DE" sz="1500" dirty="0"/>
              <a:t>. München: </a:t>
            </a:r>
            <a:r>
              <a:rPr lang="de-DE" sz="1500" dirty="0" err="1"/>
              <a:t>Hueber</a:t>
            </a:r>
            <a:r>
              <a:rPr lang="de-DE" sz="1500" dirty="0"/>
              <a:t>, 12. Auflage.</a:t>
            </a:r>
          </a:p>
          <a:p>
            <a:pPr>
              <a:lnSpc>
                <a:spcPct val="150000"/>
              </a:lnSpc>
            </a:pPr>
            <a:r>
              <a:rPr lang="de-DE" sz="1500" dirty="0"/>
              <a:t>Fleischer, Wolfgang und Irmhild Barz (1995): Wortbildung der deutschen Gegenwartssprache. Tübingen: Niemeyer, 2. durchgesehene und ergänzte Auflage.</a:t>
            </a:r>
          </a:p>
          <a:p>
            <a:pPr>
              <a:lnSpc>
                <a:spcPct val="150000"/>
              </a:lnSpc>
            </a:pPr>
            <a:r>
              <a:rPr lang="de-DE" sz="1500" dirty="0"/>
              <a:t>Fromm, Erich (2005): Haben oder sein? Die seelischen Grundlagen einer neuen Gesellschaft. München: DTV Taschenbuch, 51. Auflage.</a:t>
            </a:r>
          </a:p>
          <a:p>
            <a:pPr>
              <a:lnSpc>
                <a:spcPct val="150000"/>
              </a:lnSpc>
            </a:pPr>
            <a:r>
              <a:rPr lang="de-DE" sz="1500" dirty="0"/>
              <a:t>Glück, Helmut und Michael Rödel (2016): Metzler Lexikon Sprache. Stuttgart: J. B. Metzler, 5. aktualisierte und überarbeitete Auflage.</a:t>
            </a:r>
          </a:p>
          <a:p>
            <a:pPr>
              <a:lnSpc>
                <a:spcPct val="150000"/>
              </a:lnSpc>
            </a:pPr>
            <a:r>
              <a:rPr lang="de-DE" sz="1500" dirty="0"/>
              <a:t>Staatsinstitut für Schulqualität und Bildungsforschung (2024). LehrplanPLUS Gymnasium 6 Fachlehrpläne. Deutsch. München: ISB.</a:t>
            </a:r>
            <a:br>
              <a:rPr lang="de-DE" sz="1500" dirty="0"/>
            </a:br>
            <a:r>
              <a:rPr lang="de-DE" sz="1500" dirty="0"/>
              <a:t>Weinert, Franz (2001): Leistungsmessungen in Schulen. Weinheim: Beltz.</a:t>
            </a:r>
          </a:p>
          <a:p>
            <a:pPr>
              <a:lnSpc>
                <a:spcPct val="150000"/>
              </a:lnSpc>
            </a:pPr>
            <a:r>
              <a:rPr lang="en-US" sz="1500" dirty="0"/>
              <a:t>van Loon, </a:t>
            </a:r>
            <a:r>
              <a:rPr lang="en-US" sz="1500" dirty="0" err="1"/>
              <a:t>Mariëtte</a:t>
            </a:r>
            <a:r>
              <a:rPr lang="en-US" sz="1500" dirty="0"/>
              <a:t> et al. (2021): Connecting teachers’ classroom instructions with children’s metacognition and learning in elementary school. Metacognition Learning 16, 623–650.</a:t>
            </a:r>
          </a:p>
          <a:p>
            <a:pPr>
              <a:lnSpc>
                <a:spcPct val="150000"/>
              </a:lnSpc>
            </a:pPr>
            <a:endParaRPr lang="en-US" sz="1500" dirty="0"/>
          </a:p>
          <a:p>
            <a:pPr>
              <a:lnSpc>
                <a:spcPct val="150000"/>
              </a:lnSpc>
            </a:pPr>
            <a:endParaRPr lang="en-US" sz="1500" dirty="0"/>
          </a:p>
          <a:p>
            <a:pPr>
              <a:lnSpc>
                <a:spcPct val="150000"/>
              </a:lnSpc>
            </a:pPr>
            <a:endParaRPr lang="en-US" sz="1500" dirty="0"/>
          </a:p>
          <a:p>
            <a:pPr>
              <a:lnSpc>
                <a:spcPct val="150000"/>
              </a:lnSpc>
            </a:pPr>
            <a:endParaRPr lang="en-US" sz="1500" dirty="0"/>
          </a:p>
          <a:p>
            <a:pPr>
              <a:lnSpc>
                <a:spcPct val="150000"/>
              </a:lnSpc>
            </a:pPr>
            <a:r>
              <a:rPr lang="en-US" sz="1500" dirty="0"/>
              <a:t>[</a:t>
            </a:r>
            <a:r>
              <a:rPr lang="de-DE" sz="1500" dirty="0"/>
              <a:t>Die in dieser Präsentation gebrauchten Bilder und Piktogramme sind gemeinfrei.]</a:t>
            </a:r>
          </a:p>
        </p:txBody>
      </p:sp>
    </p:spTree>
    <p:extLst>
      <p:ext uri="{BB962C8B-B14F-4D97-AF65-F5344CB8AC3E}">
        <p14:creationId xmlns:p14="http://schemas.microsoft.com/office/powerpoint/2010/main" val="509749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7EB5F42-5F7E-F0F0-4A46-BEBA60D76C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1349" y="2744921"/>
            <a:ext cx="4974772" cy="116613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de-DE" sz="3600" dirty="0"/>
              <a:t>… und </a:t>
            </a:r>
            <a:r>
              <a:rPr lang="de-DE" sz="3600" i="1" dirty="0"/>
              <a:t>beschreibt</a:t>
            </a:r>
            <a:r>
              <a:rPr lang="de-DE" sz="3600" dirty="0"/>
              <a:t> ihn.</a:t>
            </a:r>
            <a:br>
              <a:rPr lang="de-DE" sz="3600" dirty="0"/>
            </a:br>
            <a:r>
              <a:rPr lang="de-DE" sz="3600" dirty="0"/>
              <a:t>Was macht ihn aus?</a:t>
            </a:r>
          </a:p>
        </p:txBody>
      </p:sp>
      <p:pic>
        <p:nvPicPr>
          <p:cNvPr id="4" name="Grafik 3" descr="Ein Bild, das Entwurf, Grafiken, Schwarz, Kunst enthält.&#10;&#10;Automatisch generierte Beschreibung">
            <a:extLst>
              <a:ext uri="{FF2B5EF4-FFF2-40B4-BE49-F238E27FC236}">
                <a16:creationId xmlns:a16="http://schemas.microsoft.com/office/drawing/2014/main" id="{A67BB402-0DDF-E451-0ECC-ED4C79BD808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88255">
            <a:off x="10915858" y="243095"/>
            <a:ext cx="875882" cy="875882"/>
          </a:xfrm>
          <a:prstGeom prst="rect">
            <a:avLst/>
          </a:prstGeom>
        </p:spPr>
      </p:pic>
      <p:pic>
        <p:nvPicPr>
          <p:cNvPr id="5" name="Grafik 4" descr="Ein Bild, das Entwurf, Zeichnung, Lineart, Clipart enthält.&#10;&#10;Automatisch generierte Beschreibung">
            <a:extLst>
              <a:ext uri="{FF2B5EF4-FFF2-40B4-BE49-F238E27FC236}">
                <a16:creationId xmlns:a16="http://schemas.microsoft.com/office/drawing/2014/main" id="{21711CD4-66B6-D8F4-3982-85D5677A91E0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145" y="4260623"/>
            <a:ext cx="3333397" cy="2051277"/>
          </a:xfrm>
          <a:prstGeom prst="rect">
            <a:avLst/>
          </a:prstGeom>
        </p:spPr>
      </p:pic>
      <p:pic>
        <p:nvPicPr>
          <p:cNvPr id="7" name="Grafik 6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69DE8DB0-C10F-2B03-297A-244CB664A914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8200" y="4898570"/>
            <a:ext cx="1807029" cy="1807029"/>
          </a:xfrm>
          <a:prstGeom prst="rect">
            <a:avLst/>
          </a:prstGeom>
        </p:spPr>
      </p:pic>
      <p:pic>
        <p:nvPicPr>
          <p:cNvPr id="9" name="Grafik 8" descr="Ein Bild, das Handy, Gerät, tragbares Kommunikationsgerät, mobiles Gerät enthält.&#10;&#10;Automatisch generierte Beschreibung">
            <a:extLst>
              <a:ext uri="{FF2B5EF4-FFF2-40B4-BE49-F238E27FC236}">
                <a16:creationId xmlns:a16="http://schemas.microsoft.com/office/drawing/2014/main" id="{7F66AD4D-C8BC-F4D6-8168-3F66AE44B9B8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45224" y="4430483"/>
            <a:ext cx="1857422" cy="1328057"/>
          </a:xfrm>
          <a:prstGeom prst="rect">
            <a:avLst/>
          </a:prstGeom>
        </p:spPr>
      </p:pic>
      <p:pic>
        <p:nvPicPr>
          <p:cNvPr id="11" name="Grafik 10" descr="Ein Bild, das Design, Flasche, Kunst enthält.&#10;&#10;Automatisch generierte Beschreibung mit mittlerer Zuverlässigkeit">
            <a:extLst>
              <a:ext uri="{FF2B5EF4-FFF2-40B4-BE49-F238E27FC236}">
                <a16:creationId xmlns:a16="http://schemas.microsoft.com/office/drawing/2014/main" id="{ED74B6B5-D20F-3762-4E40-728F0B048E75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1940">
            <a:off x="6934434" y="3331912"/>
            <a:ext cx="1857422" cy="1857422"/>
          </a:xfrm>
          <a:prstGeom prst="rect">
            <a:avLst/>
          </a:prstGeom>
        </p:spPr>
      </p:pic>
      <p:pic>
        <p:nvPicPr>
          <p:cNvPr id="13" name="Grafik 12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EA1F6AB7-10E5-C0B5-DB66-3D5FDF701930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714" y="4503726"/>
            <a:ext cx="2084404" cy="1989149"/>
          </a:xfrm>
          <a:prstGeom prst="rect">
            <a:avLst/>
          </a:prstGeom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0E69F29D-ED4E-5408-E48C-B796B103EC9C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7234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Nehmt </a:t>
            </a:r>
            <a:r>
              <a:rPr lang="de-DE" b="1" dirty="0"/>
              <a:t>irgendeinen</a:t>
            </a:r>
            <a:r>
              <a:rPr lang="de-DE" dirty="0"/>
              <a:t> Gegenstand in die Hand.</a:t>
            </a:r>
          </a:p>
        </p:txBody>
      </p:sp>
    </p:spTree>
    <p:extLst>
      <p:ext uri="{BB962C8B-B14F-4D97-AF65-F5344CB8AC3E}">
        <p14:creationId xmlns:p14="http://schemas.microsoft.com/office/powerpoint/2010/main" val="3382226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FD9230-F5FC-4E38-74BE-7A1D2B2FD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3446"/>
          </a:xfrm>
        </p:spPr>
        <p:txBody>
          <a:bodyPr/>
          <a:lstStyle/>
          <a:p>
            <a:r>
              <a:rPr lang="de-DE" b="1" dirty="0"/>
              <a:t>programmatischer</a:t>
            </a:r>
            <a:r>
              <a:rPr lang="de-DE" dirty="0"/>
              <a:t> Überblick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70B48B1-7DD5-5733-F0AF-F27E6A8B61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6656"/>
            <a:ext cx="10515600" cy="52033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3000" strike="sngStrike" dirty="0"/>
              <a:t>1. Erste Idee</a:t>
            </a:r>
          </a:p>
          <a:p>
            <a:pPr marL="0" indent="0">
              <a:buNone/>
            </a:pPr>
            <a:r>
              <a:rPr lang="de-DE" sz="3200" b="1" dirty="0"/>
              <a:t>2. Definitorische Grundlagen</a:t>
            </a:r>
          </a:p>
          <a:p>
            <a:pPr marL="0" indent="0">
              <a:buNone/>
            </a:pPr>
            <a:r>
              <a:rPr lang="de-DE" sz="3000" dirty="0"/>
              <a:t>3. „Blau malen“ – Erscheinungsformen</a:t>
            </a:r>
            <a:br>
              <a:rPr lang="de-DE" sz="3000" dirty="0"/>
            </a:br>
            <a:r>
              <a:rPr lang="de-DE" sz="3000" dirty="0"/>
              <a:t>	</a:t>
            </a:r>
            <a:r>
              <a:rPr lang="de-DE" sz="2500" dirty="0"/>
              <a:t>prädikative Adjektive</a:t>
            </a:r>
            <a:br>
              <a:rPr lang="de-DE" sz="2500" dirty="0"/>
            </a:br>
            <a:r>
              <a:rPr lang="de-DE" sz="2500" dirty="0"/>
              <a:t>	adverbiale Adjektive</a:t>
            </a:r>
            <a:br>
              <a:rPr lang="de-DE" sz="2500" dirty="0"/>
            </a:br>
            <a:r>
              <a:rPr lang="de-DE" sz="2500" dirty="0"/>
              <a:t>	attributive Adjektive</a:t>
            </a:r>
            <a:endParaRPr lang="de-DE" sz="3000" dirty="0"/>
          </a:p>
          <a:p>
            <a:pPr marL="0" indent="0">
              <a:buNone/>
            </a:pPr>
            <a:r>
              <a:rPr lang="de-DE" sz="3000" dirty="0"/>
              <a:t>4. „Frisches Brot“ – Deklination</a:t>
            </a:r>
          </a:p>
          <a:p>
            <a:pPr marL="0" indent="0">
              <a:buNone/>
            </a:pPr>
            <a:r>
              <a:rPr lang="de-DE" sz="3000" dirty="0"/>
              <a:t>5. „Einzigste Adjektivform“ – Komparation</a:t>
            </a:r>
            <a:br>
              <a:rPr lang="de-DE" sz="3000" dirty="0"/>
            </a:br>
            <a:r>
              <a:rPr lang="de-DE" sz="2500" dirty="0"/>
              <a:t>	‚klassische‘ Komparation</a:t>
            </a:r>
            <a:br>
              <a:rPr lang="de-DE" sz="2500" dirty="0"/>
            </a:br>
            <a:r>
              <a:rPr lang="de-DE" sz="2500" dirty="0"/>
              <a:t>	Sonderfälle</a:t>
            </a:r>
          </a:p>
          <a:p>
            <a:pPr marL="0" indent="0">
              <a:buNone/>
            </a:pPr>
            <a:r>
              <a:rPr lang="de-DE" sz="3000" dirty="0"/>
              <a:t>6. Fazit</a:t>
            </a:r>
          </a:p>
        </p:txBody>
      </p:sp>
      <p:pic>
        <p:nvPicPr>
          <p:cNvPr id="7" name="Grafik 6" descr="Ein Bild, das Screenshot, Diagramm, Schwarz, Design enthält.&#10;&#10;Automatisch generierte Beschreibung">
            <a:extLst>
              <a:ext uri="{FF2B5EF4-FFF2-40B4-BE49-F238E27FC236}">
                <a16:creationId xmlns:a16="http://schemas.microsoft.com/office/drawing/2014/main" id="{A9BA5044-3F74-B8FB-612A-B9E548A1F3F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3516">
            <a:off x="6367068" y="1548904"/>
            <a:ext cx="1209625" cy="1117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107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FD9230-F5FC-4E38-74BE-7A1D2B2FD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3446"/>
          </a:xfrm>
        </p:spPr>
        <p:txBody>
          <a:bodyPr/>
          <a:lstStyle/>
          <a:p>
            <a:r>
              <a:rPr lang="de-DE" b="1" dirty="0"/>
              <a:t>definitorischer </a:t>
            </a:r>
            <a:r>
              <a:rPr lang="de-DE" dirty="0"/>
              <a:t>Ausschnitt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70B48B1-7DD5-5733-F0AF-F27E6A8B61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5157" y="1371600"/>
            <a:ext cx="10515600" cy="501831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sz="4400" dirty="0">
                <a:sym typeface="Wingdings" panose="05000000000000000000" pitchFamily="2" charset="2"/>
              </a:rPr>
              <a:t>„[Das Adjektiv ist eine] offene Wortart, deren Lexembestand durch Wortbildung erweiterbar ist. […] Attributive A[</a:t>
            </a:r>
            <a:r>
              <a:rPr lang="de-DE" sz="4400" dirty="0" err="1">
                <a:sym typeface="Wingdings" panose="05000000000000000000" pitchFamily="2" charset="2"/>
              </a:rPr>
              <a:t>djektive</a:t>
            </a:r>
            <a:r>
              <a:rPr lang="de-DE" sz="4400" dirty="0">
                <a:sym typeface="Wingdings" panose="05000000000000000000" pitchFamily="2" charset="2"/>
              </a:rPr>
              <a:t>] stehen üblicherweise vor dem Nomen und kongruieren mit diesem in Numerus, Genus und Kasus. […] Syntaktisch funktionieren [sie] als Attribut, Prädikativum oder Adverbial.“</a:t>
            </a:r>
          </a:p>
        </p:txBody>
      </p:sp>
    </p:spTree>
    <p:extLst>
      <p:ext uri="{BB962C8B-B14F-4D97-AF65-F5344CB8AC3E}">
        <p14:creationId xmlns:p14="http://schemas.microsoft.com/office/powerpoint/2010/main" val="728791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70B48B1-7DD5-5733-F0AF-F27E6A8B61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434" y="627515"/>
            <a:ext cx="6509657" cy="3412671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de-DE" sz="3000" dirty="0">
                <a:sym typeface="Wingdings" panose="05000000000000000000" pitchFamily="2" charset="2"/>
              </a:rPr>
              <a:t>Was?</a:t>
            </a:r>
          </a:p>
        </p:txBody>
      </p:sp>
      <p:pic>
        <p:nvPicPr>
          <p:cNvPr id="7" name="Grafik 6" descr="Ein Bild, das Entwurf, Zeichnung, Kunst, Darstellung enthält.&#10;&#10;Automatisch generierte Beschreibung">
            <a:extLst>
              <a:ext uri="{FF2B5EF4-FFF2-40B4-BE49-F238E27FC236}">
                <a16:creationId xmlns:a16="http://schemas.microsoft.com/office/drawing/2014/main" id="{9269A857-B670-64F0-6656-BB8F44862F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973" y="4194178"/>
            <a:ext cx="8100774" cy="2543643"/>
          </a:xfrm>
          <a:prstGeom prst="rect">
            <a:avLst/>
          </a:prstGeom>
        </p:spPr>
      </p:pic>
      <p:sp>
        <p:nvSpPr>
          <p:cNvPr id="8" name="Sprechblase: oval 7">
            <a:extLst>
              <a:ext uri="{FF2B5EF4-FFF2-40B4-BE49-F238E27FC236}">
                <a16:creationId xmlns:a16="http://schemas.microsoft.com/office/drawing/2014/main" id="{EA540656-5D6D-8E51-2F0B-540AB5529859}"/>
              </a:ext>
            </a:extLst>
          </p:cNvPr>
          <p:cNvSpPr/>
          <p:nvPr/>
        </p:nvSpPr>
        <p:spPr>
          <a:xfrm>
            <a:off x="5735105" y="391703"/>
            <a:ext cx="5780314" cy="3884293"/>
          </a:xfrm>
          <a:prstGeom prst="wedgeEllipseCallout">
            <a:avLst/>
          </a:prstGeom>
          <a:noFill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B16B971A-0FBB-B5E8-D86E-5E5E4BAAB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3446"/>
          </a:xfrm>
        </p:spPr>
        <p:txBody>
          <a:bodyPr/>
          <a:lstStyle/>
          <a:p>
            <a:r>
              <a:rPr lang="de-DE" b="1" dirty="0"/>
              <a:t>berechtigte </a:t>
            </a:r>
            <a:r>
              <a:rPr lang="de-DE" dirty="0"/>
              <a:t>Bedenken</a:t>
            </a:r>
          </a:p>
        </p:txBody>
      </p:sp>
    </p:spTree>
    <p:extLst>
      <p:ext uri="{BB962C8B-B14F-4D97-AF65-F5344CB8AC3E}">
        <p14:creationId xmlns:p14="http://schemas.microsoft.com/office/powerpoint/2010/main" val="38771164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FD9230-F5FC-4E38-74BE-7A1D2B2FD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3446"/>
          </a:xfrm>
        </p:spPr>
        <p:txBody>
          <a:bodyPr/>
          <a:lstStyle/>
          <a:p>
            <a:r>
              <a:rPr lang="de-DE" b="1" dirty="0"/>
              <a:t>selbstständiges </a:t>
            </a:r>
            <a:r>
              <a:rPr lang="de-DE" dirty="0"/>
              <a:t>Denken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70B48B1-7DD5-5733-F0AF-F27E6A8B61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5157" y="1371600"/>
            <a:ext cx="10515600" cy="5018314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de-DE" sz="4400" dirty="0">
                <a:sym typeface="Wingdings" panose="05000000000000000000" pitchFamily="2" charset="2"/>
              </a:rPr>
              <a:t>Was </a:t>
            </a:r>
            <a:r>
              <a:rPr lang="de-DE" sz="4400" i="1" dirty="0">
                <a:sym typeface="Wingdings" panose="05000000000000000000" pitchFamily="2" charset="2"/>
              </a:rPr>
              <a:t>leistet </a:t>
            </a:r>
            <a:r>
              <a:rPr lang="de-DE" sz="4400" dirty="0">
                <a:sym typeface="Wingdings" panose="05000000000000000000" pitchFamily="2" charset="2"/>
              </a:rPr>
              <a:t>das Adjektiv und </a:t>
            </a:r>
            <a:r>
              <a:rPr lang="de-DE" sz="4400" i="1" dirty="0">
                <a:sym typeface="Wingdings" panose="05000000000000000000" pitchFamily="2" charset="2"/>
              </a:rPr>
              <a:t>wie</a:t>
            </a:r>
            <a:r>
              <a:rPr lang="de-DE" sz="4400" dirty="0">
                <a:sym typeface="Wingdings" panose="05000000000000000000" pitchFamily="2" charset="2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640357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FD9230-F5FC-4E38-74BE-7A1D2B2FD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3446"/>
          </a:xfrm>
        </p:spPr>
        <p:txBody>
          <a:bodyPr/>
          <a:lstStyle/>
          <a:p>
            <a:r>
              <a:rPr lang="de-DE" b="1" dirty="0"/>
              <a:t>nähere </a:t>
            </a:r>
            <a:r>
              <a:rPr lang="de-DE" dirty="0"/>
              <a:t>Definitionsversuche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70B48B1-7DD5-5733-F0AF-F27E6A8B61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0200"/>
            <a:ext cx="10515600" cy="4572000"/>
          </a:xfrm>
        </p:spPr>
        <p:txBody>
          <a:bodyPr>
            <a:normAutofit/>
          </a:bodyPr>
          <a:lstStyle/>
          <a:p>
            <a:r>
              <a:rPr lang="de-DE" sz="3000" dirty="0"/>
              <a:t>Essenz des Adjektivs irgendwo zwischen semantischer Abhängigkeit und syntaktischer Hauptfunktion</a:t>
            </a:r>
            <a:br>
              <a:rPr lang="de-DE" sz="3000" dirty="0"/>
            </a:br>
            <a:r>
              <a:rPr lang="de-DE" sz="2600" dirty="0">
                <a:sym typeface="Wingdings" panose="05000000000000000000" pitchFamily="2" charset="2"/>
              </a:rPr>
              <a:t> Funktion als autosemantisches Determinans definitiv im Fokus; Laienbeschreibungen des Adjektivs laufen oftmals darauf hinaus</a:t>
            </a:r>
          </a:p>
          <a:p>
            <a:pPr marL="0" indent="0">
              <a:buNone/>
            </a:pPr>
            <a:endParaRPr lang="de-DE" sz="2600" dirty="0">
              <a:sym typeface="Wingdings" panose="05000000000000000000" pitchFamily="2" charset="2"/>
            </a:endParaRPr>
          </a:p>
          <a:p>
            <a:r>
              <a:rPr lang="de-DE" sz="3000" dirty="0">
                <a:sym typeface="Wingdings" panose="05000000000000000000" pitchFamily="2" charset="2"/>
              </a:rPr>
              <a:t>Flektierbarkeit als Kerneigenschaft</a:t>
            </a:r>
            <a:br>
              <a:rPr lang="de-DE" sz="3000" dirty="0">
                <a:sym typeface="Wingdings" panose="05000000000000000000" pitchFamily="2" charset="2"/>
              </a:rPr>
            </a:br>
            <a:r>
              <a:rPr lang="de-DE" sz="2600" dirty="0">
                <a:sym typeface="Wingdings" panose="05000000000000000000" pitchFamily="2" charset="2"/>
              </a:rPr>
              <a:t> Abgrenzung u. a. zum Adverb anhand dessen schnell möglich</a:t>
            </a:r>
          </a:p>
          <a:p>
            <a:pPr marL="0" indent="0">
              <a:buNone/>
            </a:pPr>
            <a:endParaRPr lang="de-DE" sz="2600" dirty="0">
              <a:sym typeface="Wingdings" panose="05000000000000000000" pitchFamily="2" charset="2"/>
            </a:endParaRPr>
          </a:p>
          <a:p>
            <a:r>
              <a:rPr lang="de-DE" sz="3000" dirty="0">
                <a:sym typeface="Wingdings" panose="05000000000000000000" pitchFamily="2" charset="2"/>
              </a:rPr>
              <a:t>Kongruenz zum Nomen immer gegeben</a:t>
            </a:r>
            <a:br>
              <a:rPr lang="de-DE" sz="3000" dirty="0">
                <a:sym typeface="Wingdings" panose="05000000000000000000" pitchFamily="2" charset="2"/>
              </a:rPr>
            </a:br>
            <a:r>
              <a:rPr lang="de-DE" sz="2600" dirty="0">
                <a:sym typeface="Wingdings" panose="05000000000000000000" pitchFamily="2" charset="2"/>
              </a:rPr>
              <a:t> Kongruenz in Kasus, Numerus, Genus</a:t>
            </a:r>
          </a:p>
          <a:p>
            <a:endParaRPr lang="de-DE" sz="3000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500800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FD9230-F5FC-4E38-74BE-7A1D2B2FD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3446"/>
          </a:xfrm>
        </p:spPr>
        <p:txBody>
          <a:bodyPr>
            <a:normAutofit/>
          </a:bodyPr>
          <a:lstStyle/>
          <a:p>
            <a:r>
              <a:rPr lang="de-DE" b="1" dirty="0"/>
              <a:t>lehrplanorientierte</a:t>
            </a:r>
            <a:r>
              <a:rPr lang="de-DE" dirty="0"/>
              <a:t> Ziele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70B48B1-7DD5-5733-F0AF-F27E6A8B61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0200"/>
            <a:ext cx="10515600" cy="4892674"/>
          </a:xfrm>
        </p:spPr>
        <p:txBody>
          <a:bodyPr>
            <a:normAutofit/>
          </a:bodyPr>
          <a:lstStyle/>
          <a:p>
            <a:r>
              <a:rPr lang="de-DE" sz="3000" dirty="0"/>
              <a:t>Amtliches Ziel: Einsatz angemessener sprachliche Mittel</a:t>
            </a:r>
            <a:br>
              <a:rPr lang="de-DE" sz="3000" dirty="0"/>
            </a:br>
            <a:r>
              <a:rPr lang="de-DE" sz="2000" dirty="0">
                <a:sym typeface="Wingdings" panose="05000000000000000000" pitchFamily="2" charset="2"/>
              </a:rPr>
              <a:t> </a:t>
            </a:r>
            <a:r>
              <a:rPr lang="de-DE" sz="2600" dirty="0"/>
              <a:t>Zugang dazu ohne metasprachliche ‚Werkzeuge‘ unmöglich!</a:t>
            </a:r>
            <a:br>
              <a:rPr lang="de-DE" sz="2600" dirty="0"/>
            </a:br>
            <a:r>
              <a:rPr lang="de-DE" sz="2000" dirty="0">
                <a:sym typeface="Wingdings" panose="05000000000000000000" pitchFamily="2" charset="2"/>
              </a:rPr>
              <a:t></a:t>
            </a:r>
            <a:r>
              <a:rPr lang="de-DE" sz="2600" dirty="0">
                <a:sym typeface="Wingdings" panose="05000000000000000000" pitchFamily="2" charset="2"/>
              </a:rPr>
              <a:t> Adjektive bilden ca. ein Sechstel des Gesamtwortschatzes!</a:t>
            </a:r>
          </a:p>
          <a:p>
            <a:pPr marL="0" indent="0">
              <a:buNone/>
            </a:pPr>
            <a:endParaRPr lang="de-DE" sz="3000" dirty="0"/>
          </a:p>
          <a:p>
            <a:r>
              <a:rPr lang="de-DE" sz="3000" dirty="0">
                <a:sym typeface="Wingdings" panose="05000000000000000000" pitchFamily="2" charset="2"/>
              </a:rPr>
              <a:t>Wie Sprachgebrauch und -bewusstsein anhand der Auseinandersetzung mit dem Adjektiv fördern?</a:t>
            </a:r>
          </a:p>
          <a:p>
            <a:pPr marL="0" indent="0">
              <a:buNone/>
            </a:pPr>
            <a:endParaRPr lang="de-DE" sz="3000" dirty="0">
              <a:sym typeface="Wingdings" panose="05000000000000000000" pitchFamily="2" charset="2"/>
            </a:endParaRPr>
          </a:p>
          <a:p>
            <a:r>
              <a:rPr lang="de-DE" sz="3000" dirty="0">
                <a:sym typeface="Wingdings" panose="05000000000000000000" pitchFamily="2" charset="2"/>
              </a:rPr>
              <a:t>Global: Befähigung zur Lösung von Problemen, die im Umgang mit Adjektiven entstehen</a:t>
            </a:r>
          </a:p>
          <a:p>
            <a:pPr marL="457200" lvl="1" indent="0">
              <a:buNone/>
            </a:pPr>
            <a:r>
              <a:rPr lang="de-DE" sz="2600" dirty="0">
                <a:sym typeface="Wingdings" panose="05000000000000000000" pitchFamily="2" charset="2"/>
              </a:rPr>
              <a:t>i. e. Kompetenz, manifest in Motivation, Volition, Sozialität</a:t>
            </a:r>
          </a:p>
        </p:txBody>
      </p:sp>
    </p:spTree>
    <p:extLst>
      <p:ext uri="{BB962C8B-B14F-4D97-AF65-F5344CB8AC3E}">
        <p14:creationId xmlns:p14="http://schemas.microsoft.com/office/powerpoint/2010/main" val="20208462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1579</Words>
  <Application>Microsoft Office PowerPoint</Application>
  <PresentationFormat>Breitbild</PresentationFormat>
  <Paragraphs>200</Paragraphs>
  <Slides>29</Slides>
  <Notes>20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29</vt:i4>
      </vt:variant>
    </vt:vector>
  </HeadingPairs>
  <TitlesOfParts>
    <vt:vector size="35" baseType="lpstr">
      <vt:lpstr>Aptos</vt:lpstr>
      <vt:lpstr>Aptos Display</vt:lpstr>
      <vt:lpstr>Arial</vt:lpstr>
      <vt:lpstr>Edwardian Script ITC</vt:lpstr>
      <vt:lpstr>Wingdings</vt:lpstr>
      <vt:lpstr>Office</vt:lpstr>
      <vt:lpstr>Das flexible Adjektiv. Ein Unterrichtsentwurf.</vt:lpstr>
      <vt:lpstr>programmatischer Überblick</vt:lpstr>
      <vt:lpstr>PowerPoint-Präsentation</vt:lpstr>
      <vt:lpstr>programmatischer Überblick</vt:lpstr>
      <vt:lpstr>definitorischer Ausschnitt</vt:lpstr>
      <vt:lpstr>berechtigte Bedenken</vt:lpstr>
      <vt:lpstr>selbstständiges Denken</vt:lpstr>
      <vt:lpstr>nähere Definitionsversuche</vt:lpstr>
      <vt:lpstr>lehrplanorientierte Ziele</vt:lpstr>
      <vt:lpstr>pädagogisch-methodologischer Exkurs</vt:lpstr>
      <vt:lpstr>programmatischer Überblick</vt:lpstr>
      <vt:lpstr>klarstellende Bemerkung </vt:lpstr>
      <vt:lpstr>syntaktische Varianz</vt:lpstr>
      <vt:lpstr>selbstständiges Denken</vt:lpstr>
      <vt:lpstr>Der jüngste Läufer ist schneller, er läuft mühelos.</vt:lpstr>
      <vt:lpstr>zweifelhafte Bestimmung</vt:lpstr>
      <vt:lpstr>zweifelhafte Bestimmung</vt:lpstr>
      <vt:lpstr>programmatischer Überblick</vt:lpstr>
      <vt:lpstr>selbstständiges Denken</vt:lpstr>
      <vt:lpstr>morphologische Muster</vt:lpstr>
      <vt:lpstr>programmatischer Überblick</vt:lpstr>
      <vt:lpstr>morphologische Komparationsmuster</vt:lpstr>
      <vt:lpstr>andere Flexionsmuster</vt:lpstr>
      <vt:lpstr>selbstständiges Denken</vt:lpstr>
      <vt:lpstr>programmatischer Überblick</vt:lpstr>
      <vt:lpstr>kompositorische Optionen</vt:lpstr>
      <vt:lpstr>Adjektiv</vt:lpstr>
      <vt:lpstr>fromm’scher Schluss</vt:lpstr>
      <vt:lpstr>Literatur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Leikeb, Elias Matthäus</dc:creator>
  <cp:lastModifiedBy>Leikeb, Elias Matthäus</cp:lastModifiedBy>
  <cp:revision>8</cp:revision>
  <dcterms:created xsi:type="dcterms:W3CDTF">2024-10-17T08:28:19Z</dcterms:created>
  <dcterms:modified xsi:type="dcterms:W3CDTF">2024-10-31T10:24:08Z</dcterms:modified>
</cp:coreProperties>
</file>